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6" r:id="rId5"/>
    <p:sldId id="277" r:id="rId6"/>
    <p:sldId id="27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890927"/>
    <a:srgbClr val="F12F5D"/>
    <a:srgbClr val="93947E"/>
    <a:srgbClr val="8869B2"/>
    <a:srgbClr val="4C8942"/>
    <a:srgbClr val="A8B753"/>
    <a:srgbClr val="64855E"/>
    <a:srgbClr val="B57886"/>
    <a:srgbClr val="9986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224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mmorey\Downloads\VQI%20Monthly%20Procedure%20Volumes%20(39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/>
              <a:t>VQI</a:t>
            </a:r>
            <a:r>
              <a:rPr lang="en-US" b="0" baseline="0"/>
              <a:t> </a:t>
            </a:r>
            <a:r>
              <a:rPr lang="en-US" b="0"/>
              <a:t>Total Procedure Volume</a:t>
            </a:r>
          </a:p>
        </c:rich>
      </c:tx>
      <c:layout>
        <c:manualLayout>
          <c:xMode val="edge"/>
          <c:yMode val="edge"/>
          <c:x val="0.29112973617705795"/>
          <c:y val="2.2981905218038563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'[VQI Monthly Procedure Volumes (39).xlsx]Total Procedure Volume'!$A$13:$A$136</c:f>
              <c:numCache>
                <c:formatCode>mmm\-yy</c:formatCode>
                <c:ptCount val="124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42385</c:v>
                </c:pt>
                <c:pt idx="25">
                  <c:v>42416</c:v>
                </c:pt>
                <c:pt idx="26">
                  <c:v>42445</c:v>
                </c:pt>
                <c:pt idx="27">
                  <c:v>42476</c:v>
                </c:pt>
                <c:pt idx="28">
                  <c:v>42506</c:v>
                </c:pt>
                <c:pt idx="29">
                  <c:v>42537</c:v>
                </c:pt>
                <c:pt idx="30">
                  <c:v>42567</c:v>
                </c:pt>
                <c:pt idx="31">
                  <c:v>42598</c:v>
                </c:pt>
                <c:pt idx="32">
                  <c:v>42629</c:v>
                </c:pt>
                <c:pt idx="33">
                  <c:v>42659</c:v>
                </c:pt>
                <c:pt idx="34">
                  <c:v>42690</c:v>
                </c:pt>
                <c:pt idx="35">
                  <c:v>42720</c:v>
                </c:pt>
                <c:pt idx="36">
                  <c:v>42751</c:v>
                </c:pt>
                <c:pt idx="37">
                  <c:v>42782</c:v>
                </c:pt>
                <c:pt idx="38">
                  <c:v>42810</c:v>
                </c:pt>
                <c:pt idx="39">
                  <c:v>42841</c:v>
                </c:pt>
                <c:pt idx="40">
                  <c:v>42871</c:v>
                </c:pt>
                <c:pt idx="41">
                  <c:v>42902</c:v>
                </c:pt>
                <c:pt idx="42">
                  <c:v>42932</c:v>
                </c:pt>
                <c:pt idx="43">
                  <c:v>42963</c:v>
                </c:pt>
                <c:pt idx="44">
                  <c:v>42994</c:v>
                </c:pt>
                <c:pt idx="45">
                  <c:v>43024</c:v>
                </c:pt>
                <c:pt idx="46">
                  <c:v>43055</c:v>
                </c:pt>
                <c:pt idx="47">
                  <c:v>43085</c:v>
                </c:pt>
                <c:pt idx="48">
                  <c:v>43116</c:v>
                </c:pt>
                <c:pt idx="49">
                  <c:v>43147</c:v>
                </c:pt>
                <c:pt idx="50">
                  <c:v>43175</c:v>
                </c:pt>
                <c:pt idx="51">
                  <c:v>43206</c:v>
                </c:pt>
                <c:pt idx="52">
                  <c:v>43236</c:v>
                </c:pt>
                <c:pt idx="53">
                  <c:v>43267</c:v>
                </c:pt>
                <c:pt idx="54">
                  <c:v>43297</c:v>
                </c:pt>
                <c:pt idx="55">
                  <c:v>43328</c:v>
                </c:pt>
                <c:pt idx="56">
                  <c:v>43359</c:v>
                </c:pt>
                <c:pt idx="57">
                  <c:v>43389</c:v>
                </c:pt>
                <c:pt idx="58">
                  <c:v>43420</c:v>
                </c:pt>
                <c:pt idx="59">
                  <c:v>43450</c:v>
                </c:pt>
                <c:pt idx="60">
                  <c:v>43481</c:v>
                </c:pt>
                <c:pt idx="61">
                  <c:v>43512</c:v>
                </c:pt>
                <c:pt idx="62">
                  <c:v>43540</c:v>
                </c:pt>
                <c:pt idx="63">
                  <c:v>43571</c:v>
                </c:pt>
                <c:pt idx="64">
                  <c:v>43601</c:v>
                </c:pt>
                <c:pt idx="65">
                  <c:v>43632</c:v>
                </c:pt>
                <c:pt idx="66">
                  <c:v>43662</c:v>
                </c:pt>
                <c:pt idx="67">
                  <c:v>43693</c:v>
                </c:pt>
                <c:pt idx="68">
                  <c:v>43724</c:v>
                </c:pt>
                <c:pt idx="69">
                  <c:v>43754</c:v>
                </c:pt>
                <c:pt idx="70">
                  <c:v>43785</c:v>
                </c:pt>
                <c:pt idx="71">
                  <c:v>43815</c:v>
                </c:pt>
                <c:pt idx="72">
                  <c:v>43846</c:v>
                </c:pt>
                <c:pt idx="73">
                  <c:v>43877</c:v>
                </c:pt>
                <c:pt idx="74">
                  <c:v>43906</c:v>
                </c:pt>
                <c:pt idx="75">
                  <c:v>43937</c:v>
                </c:pt>
                <c:pt idx="76">
                  <c:v>43967</c:v>
                </c:pt>
                <c:pt idx="77">
                  <c:v>43998</c:v>
                </c:pt>
                <c:pt idx="78">
                  <c:v>44028</c:v>
                </c:pt>
                <c:pt idx="79">
                  <c:v>44059</c:v>
                </c:pt>
                <c:pt idx="80">
                  <c:v>44090</c:v>
                </c:pt>
                <c:pt idx="81">
                  <c:v>44120</c:v>
                </c:pt>
                <c:pt idx="82">
                  <c:v>44151</c:v>
                </c:pt>
                <c:pt idx="83">
                  <c:v>44181</c:v>
                </c:pt>
                <c:pt idx="84">
                  <c:v>44212</c:v>
                </c:pt>
                <c:pt idx="85">
                  <c:v>44243</c:v>
                </c:pt>
                <c:pt idx="86">
                  <c:v>44271</c:v>
                </c:pt>
                <c:pt idx="87">
                  <c:v>44302</c:v>
                </c:pt>
                <c:pt idx="88">
                  <c:v>44332</c:v>
                </c:pt>
                <c:pt idx="89">
                  <c:v>44363</c:v>
                </c:pt>
                <c:pt idx="90">
                  <c:v>44393</c:v>
                </c:pt>
                <c:pt idx="91">
                  <c:v>44424</c:v>
                </c:pt>
                <c:pt idx="92">
                  <c:v>44455</c:v>
                </c:pt>
                <c:pt idx="93">
                  <c:v>44485</c:v>
                </c:pt>
                <c:pt idx="94">
                  <c:v>44516</c:v>
                </c:pt>
                <c:pt idx="95">
                  <c:v>44546</c:v>
                </c:pt>
                <c:pt idx="96">
                  <c:v>44577</c:v>
                </c:pt>
                <c:pt idx="97">
                  <c:v>44608</c:v>
                </c:pt>
                <c:pt idx="98">
                  <c:v>44636</c:v>
                </c:pt>
                <c:pt idx="99">
                  <c:v>44667</c:v>
                </c:pt>
                <c:pt idx="100">
                  <c:v>44697</c:v>
                </c:pt>
                <c:pt idx="101">
                  <c:v>44728</c:v>
                </c:pt>
                <c:pt idx="102">
                  <c:v>44758</c:v>
                </c:pt>
                <c:pt idx="103">
                  <c:v>44789</c:v>
                </c:pt>
                <c:pt idx="104">
                  <c:v>44820</c:v>
                </c:pt>
                <c:pt idx="105">
                  <c:v>44850</c:v>
                </c:pt>
                <c:pt idx="106">
                  <c:v>44881</c:v>
                </c:pt>
                <c:pt idx="107">
                  <c:v>44911</c:v>
                </c:pt>
                <c:pt idx="108">
                  <c:v>44942</c:v>
                </c:pt>
                <c:pt idx="109">
                  <c:v>44973</c:v>
                </c:pt>
                <c:pt idx="110">
                  <c:v>45001</c:v>
                </c:pt>
                <c:pt idx="111">
                  <c:v>45032</c:v>
                </c:pt>
                <c:pt idx="112">
                  <c:v>45062</c:v>
                </c:pt>
                <c:pt idx="113">
                  <c:v>45093</c:v>
                </c:pt>
                <c:pt idx="114">
                  <c:v>45123</c:v>
                </c:pt>
                <c:pt idx="115">
                  <c:v>45154</c:v>
                </c:pt>
                <c:pt idx="116">
                  <c:v>45185</c:v>
                </c:pt>
                <c:pt idx="117">
                  <c:v>45215</c:v>
                </c:pt>
                <c:pt idx="118">
                  <c:v>45246</c:v>
                </c:pt>
                <c:pt idx="119">
                  <c:v>45276</c:v>
                </c:pt>
                <c:pt idx="120">
                  <c:v>45307</c:v>
                </c:pt>
                <c:pt idx="121">
                  <c:v>45338</c:v>
                </c:pt>
                <c:pt idx="122">
                  <c:v>45367</c:v>
                </c:pt>
                <c:pt idx="123">
                  <c:v>45398</c:v>
                </c:pt>
              </c:numCache>
            </c:numRef>
          </c:cat>
          <c:val>
            <c:numRef>
              <c:f>'[VQI Monthly Procedure Volumes (39).xlsx]Total Procedure Volume'!$B$12:$B$136</c:f>
              <c:numCache>
                <c:formatCode>#,##0</c:formatCode>
                <c:ptCount val="124"/>
                <c:pt idx="0">
                  <c:v>122384</c:v>
                </c:pt>
                <c:pt idx="1">
                  <c:v>127614</c:v>
                </c:pt>
                <c:pt idx="2">
                  <c:v>133824</c:v>
                </c:pt>
                <c:pt idx="3">
                  <c:v>139655</c:v>
                </c:pt>
                <c:pt idx="4">
                  <c:v>145874</c:v>
                </c:pt>
                <c:pt idx="5">
                  <c:v>152566</c:v>
                </c:pt>
                <c:pt idx="6">
                  <c:v>159820</c:v>
                </c:pt>
                <c:pt idx="7">
                  <c:v>165536</c:v>
                </c:pt>
                <c:pt idx="8">
                  <c:v>171682</c:v>
                </c:pt>
                <c:pt idx="9">
                  <c:v>178466</c:v>
                </c:pt>
                <c:pt idx="10">
                  <c:v>183822</c:v>
                </c:pt>
                <c:pt idx="11">
                  <c:v>190496</c:v>
                </c:pt>
                <c:pt idx="12">
                  <c:v>198438</c:v>
                </c:pt>
                <c:pt idx="13">
                  <c:v>203850</c:v>
                </c:pt>
                <c:pt idx="14">
                  <c:v>205029</c:v>
                </c:pt>
                <c:pt idx="15">
                  <c:v>211479</c:v>
                </c:pt>
                <c:pt idx="16">
                  <c:v>216105</c:v>
                </c:pt>
                <c:pt idx="17">
                  <c:v>222361</c:v>
                </c:pt>
                <c:pt idx="18">
                  <c:v>230314</c:v>
                </c:pt>
                <c:pt idx="19">
                  <c:v>237316</c:v>
                </c:pt>
                <c:pt idx="20">
                  <c:v>244306</c:v>
                </c:pt>
                <c:pt idx="21">
                  <c:v>250925</c:v>
                </c:pt>
                <c:pt idx="22">
                  <c:v>257067</c:v>
                </c:pt>
                <c:pt idx="23">
                  <c:v>264075</c:v>
                </c:pt>
                <c:pt idx="24">
                  <c:v>271891</c:v>
                </c:pt>
                <c:pt idx="25">
                  <c:v>278080</c:v>
                </c:pt>
                <c:pt idx="26">
                  <c:v>285087</c:v>
                </c:pt>
                <c:pt idx="27">
                  <c:v>292117</c:v>
                </c:pt>
                <c:pt idx="28">
                  <c:v>298303</c:v>
                </c:pt>
                <c:pt idx="29">
                  <c:v>305930</c:v>
                </c:pt>
                <c:pt idx="30">
                  <c:v>311905</c:v>
                </c:pt>
                <c:pt idx="31">
                  <c:v>317940</c:v>
                </c:pt>
                <c:pt idx="32">
                  <c:v>322972</c:v>
                </c:pt>
                <c:pt idx="33">
                  <c:v>330400</c:v>
                </c:pt>
                <c:pt idx="34">
                  <c:v>337222</c:v>
                </c:pt>
                <c:pt idx="35">
                  <c:v>345530</c:v>
                </c:pt>
                <c:pt idx="36">
                  <c:v>353562</c:v>
                </c:pt>
                <c:pt idx="37">
                  <c:v>355937</c:v>
                </c:pt>
                <c:pt idx="38">
                  <c:v>363960</c:v>
                </c:pt>
                <c:pt idx="39">
                  <c:v>373209</c:v>
                </c:pt>
                <c:pt idx="40">
                  <c:v>382237</c:v>
                </c:pt>
                <c:pt idx="41">
                  <c:v>390270</c:v>
                </c:pt>
                <c:pt idx="42">
                  <c:v>398186</c:v>
                </c:pt>
                <c:pt idx="43">
                  <c:v>407627</c:v>
                </c:pt>
                <c:pt idx="44">
                  <c:v>413905</c:v>
                </c:pt>
                <c:pt idx="45">
                  <c:v>422815</c:v>
                </c:pt>
                <c:pt idx="46">
                  <c:v>431757</c:v>
                </c:pt>
                <c:pt idx="47">
                  <c:v>439806</c:v>
                </c:pt>
                <c:pt idx="48">
                  <c:v>448535</c:v>
                </c:pt>
                <c:pt idx="49">
                  <c:v>457032</c:v>
                </c:pt>
                <c:pt idx="50">
                  <c:v>469847</c:v>
                </c:pt>
                <c:pt idx="51">
                  <c:v>479204</c:v>
                </c:pt>
                <c:pt idx="52">
                  <c:v>488635</c:v>
                </c:pt>
                <c:pt idx="53">
                  <c:v>497216</c:v>
                </c:pt>
                <c:pt idx="54">
                  <c:v>502543</c:v>
                </c:pt>
                <c:pt idx="55">
                  <c:v>511172</c:v>
                </c:pt>
                <c:pt idx="56">
                  <c:v>519178</c:v>
                </c:pt>
                <c:pt idx="57">
                  <c:v>529122</c:v>
                </c:pt>
                <c:pt idx="58">
                  <c:v>538009</c:v>
                </c:pt>
                <c:pt idx="59">
                  <c:v>545625</c:v>
                </c:pt>
                <c:pt idx="60">
                  <c:v>557307</c:v>
                </c:pt>
                <c:pt idx="61">
                  <c:v>566457</c:v>
                </c:pt>
                <c:pt idx="62">
                  <c:v>576515</c:v>
                </c:pt>
                <c:pt idx="63">
                  <c:v>585440</c:v>
                </c:pt>
                <c:pt idx="64">
                  <c:v>595526</c:v>
                </c:pt>
                <c:pt idx="65">
                  <c:v>605322</c:v>
                </c:pt>
                <c:pt idx="66">
                  <c:v>614856</c:v>
                </c:pt>
                <c:pt idx="67">
                  <c:v>625251</c:v>
                </c:pt>
                <c:pt idx="68">
                  <c:v>635345</c:v>
                </c:pt>
                <c:pt idx="69">
                  <c:v>646704</c:v>
                </c:pt>
                <c:pt idx="70">
                  <c:v>656312</c:v>
                </c:pt>
                <c:pt idx="71">
                  <c:v>664662</c:v>
                </c:pt>
                <c:pt idx="72">
                  <c:v>676488</c:v>
                </c:pt>
                <c:pt idx="73">
                  <c:v>686589</c:v>
                </c:pt>
                <c:pt idx="74">
                  <c:v>696834</c:v>
                </c:pt>
                <c:pt idx="75">
                  <c:v>704619</c:v>
                </c:pt>
                <c:pt idx="76">
                  <c:v>712278</c:v>
                </c:pt>
                <c:pt idx="77">
                  <c:v>721584</c:v>
                </c:pt>
                <c:pt idx="78">
                  <c:v>731047</c:v>
                </c:pt>
                <c:pt idx="79">
                  <c:v>741451</c:v>
                </c:pt>
                <c:pt idx="80">
                  <c:v>750153</c:v>
                </c:pt>
                <c:pt idx="81">
                  <c:v>760578</c:v>
                </c:pt>
                <c:pt idx="82">
                  <c:v>770422</c:v>
                </c:pt>
                <c:pt idx="83">
                  <c:v>780273</c:v>
                </c:pt>
                <c:pt idx="84">
                  <c:v>790759</c:v>
                </c:pt>
                <c:pt idx="85">
                  <c:v>800030</c:v>
                </c:pt>
                <c:pt idx="86">
                  <c:v>811165</c:v>
                </c:pt>
                <c:pt idx="87">
                  <c:v>822190</c:v>
                </c:pt>
                <c:pt idx="88">
                  <c:v>831524</c:v>
                </c:pt>
                <c:pt idx="89">
                  <c:v>841114</c:v>
                </c:pt>
                <c:pt idx="90">
                  <c:v>852664</c:v>
                </c:pt>
                <c:pt idx="91">
                  <c:v>862977</c:v>
                </c:pt>
                <c:pt idx="92">
                  <c:v>873059</c:v>
                </c:pt>
                <c:pt idx="93">
                  <c:v>883561</c:v>
                </c:pt>
                <c:pt idx="94">
                  <c:v>894296</c:v>
                </c:pt>
                <c:pt idx="95">
                  <c:v>905355</c:v>
                </c:pt>
                <c:pt idx="96">
                  <c:v>916884</c:v>
                </c:pt>
                <c:pt idx="97">
                  <c:v>924286</c:v>
                </c:pt>
                <c:pt idx="98">
                  <c:v>936887</c:v>
                </c:pt>
                <c:pt idx="99">
                  <c:v>948212</c:v>
                </c:pt>
                <c:pt idx="100">
                  <c:v>960159</c:v>
                </c:pt>
                <c:pt idx="101">
                  <c:v>972407</c:v>
                </c:pt>
                <c:pt idx="102">
                  <c:v>983514</c:v>
                </c:pt>
                <c:pt idx="103">
                  <c:v>995265</c:v>
                </c:pt>
                <c:pt idx="104">
                  <c:v>1006758</c:v>
                </c:pt>
                <c:pt idx="105">
                  <c:v>1019022</c:v>
                </c:pt>
                <c:pt idx="106">
                  <c:v>1030505</c:v>
                </c:pt>
                <c:pt idx="107">
                  <c:v>1042203</c:v>
                </c:pt>
                <c:pt idx="108">
                  <c:v>1057337</c:v>
                </c:pt>
                <c:pt idx="109">
                  <c:v>1066834</c:v>
                </c:pt>
                <c:pt idx="110">
                  <c:v>1080461</c:v>
                </c:pt>
                <c:pt idx="111">
                  <c:v>1092096</c:v>
                </c:pt>
                <c:pt idx="112">
                  <c:v>1104691</c:v>
                </c:pt>
                <c:pt idx="113">
                  <c:v>1117952</c:v>
                </c:pt>
                <c:pt idx="114">
                  <c:v>1121484</c:v>
                </c:pt>
                <c:pt idx="115">
                  <c:v>1143801</c:v>
                </c:pt>
                <c:pt idx="116">
                  <c:v>1153531</c:v>
                </c:pt>
                <c:pt idx="117">
                  <c:v>1166243</c:v>
                </c:pt>
                <c:pt idx="118">
                  <c:v>1175271</c:v>
                </c:pt>
                <c:pt idx="119">
                  <c:v>1187399</c:v>
                </c:pt>
                <c:pt idx="120">
                  <c:v>1200948</c:v>
                </c:pt>
                <c:pt idx="121">
                  <c:v>1212826</c:v>
                </c:pt>
                <c:pt idx="122">
                  <c:v>1225000</c:v>
                </c:pt>
                <c:pt idx="123">
                  <c:v>1233467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80-45C1-8281-99E24BE972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2396824"/>
        <c:axId val="492395256"/>
      </c:lineChart>
      <c:dateAx>
        <c:axId val="4923968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492395256"/>
        <c:crosses val="autoZero"/>
        <c:auto val="1"/>
        <c:lblOffset val="100"/>
        <c:baseTimeUnit val="months"/>
        <c:majorUnit val="3"/>
        <c:majorTimeUnit val="months"/>
      </c:dateAx>
      <c:valAx>
        <c:axId val="492395256"/>
        <c:scaling>
          <c:orientation val="minMax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92396824"/>
        <c:crosses val="autoZero"/>
        <c:crossBetween val="between"/>
        <c:majorUnit val="100000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4E713BC-20FD-8A1C-1432-A8EA5B48027F}"/>
              </a:ext>
            </a:extLst>
          </p:cNvPr>
          <p:cNvSpPr/>
          <p:nvPr userDrawn="1"/>
        </p:nvSpPr>
        <p:spPr>
          <a:xfrm>
            <a:off x="0" y="110764"/>
            <a:ext cx="12192000" cy="6867220"/>
          </a:xfrm>
          <a:prstGeom prst="rect">
            <a:avLst/>
          </a:prstGeom>
          <a:solidFill>
            <a:srgbClr val="121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34E78B-28B7-5DB3-D4F6-9141E4FBB2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9575" y="1713052"/>
            <a:ext cx="5467349" cy="19383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Oh, a title a title</a:t>
            </a:r>
            <a:br>
              <a:rPr lang="en-US" dirty="0"/>
            </a:br>
            <a:r>
              <a:rPr lang="en-US" dirty="0"/>
              <a:t>with room for two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B142B-5B5F-B792-A185-254D0354DA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32571" y="4226073"/>
            <a:ext cx="4257675" cy="47797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Subtitle/so what about it?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38447-CBE9-0BFD-6ADE-8AF508DDE1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642" y="5333402"/>
            <a:ext cx="2743200" cy="365125"/>
          </a:xfrm>
        </p:spPr>
        <p:txBody>
          <a:bodyPr/>
          <a:lstStyle/>
          <a:p>
            <a:fld id="{ACEC441B-2E27-48ED-B789-8BD298C6E24B}" type="datetimeFigureOut">
              <a:rPr lang="en-US" smtClean="0"/>
              <a:t>6/17/2024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34021-7B5B-6DAC-60B7-F29A592F2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C3512-A529-4D3D-B1F9-5240FA9E8822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919FCE-1085-B423-D1DE-BD47413B9BA5}"/>
              </a:ext>
            </a:extLst>
          </p:cNvPr>
          <p:cNvCxnSpPr>
            <a:cxnSpLocks/>
          </p:cNvCxnSpPr>
          <p:nvPr userDrawn="1"/>
        </p:nvCxnSpPr>
        <p:spPr>
          <a:xfrm>
            <a:off x="514350" y="3948545"/>
            <a:ext cx="9495559" cy="0"/>
          </a:xfrm>
          <a:prstGeom prst="line">
            <a:avLst/>
          </a:prstGeom>
          <a:ln w="2222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5D447FD-A453-F56C-6224-61EDB9E9C7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66" y="5682652"/>
            <a:ext cx="1431250" cy="4844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EF7008E-84F0-2435-95F1-751FF6B281FE}"/>
              </a:ext>
            </a:extLst>
          </p:cNvPr>
          <p:cNvSpPr/>
          <p:nvPr userDrawn="1"/>
        </p:nvSpPr>
        <p:spPr>
          <a:xfrm>
            <a:off x="7322226" y="-9222"/>
            <a:ext cx="5200650" cy="6867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CDF32E5-CAA1-E916-981E-B774D234CC3F}"/>
              </a:ext>
            </a:extLst>
          </p:cNvPr>
          <p:cNvSpPr/>
          <p:nvPr userDrawn="1"/>
        </p:nvSpPr>
        <p:spPr>
          <a:xfrm rot="285120">
            <a:off x="6263003" y="80084"/>
            <a:ext cx="1547204" cy="6999710"/>
          </a:xfrm>
          <a:prstGeom prst="triangle">
            <a:avLst>
              <a:gd name="adj" fmla="val 491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C59B68-E15C-12AA-22AC-797D5FA7F20F}"/>
              </a:ext>
            </a:extLst>
          </p:cNvPr>
          <p:cNvSpPr/>
          <p:nvPr userDrawn="1"/>
        </p:nvSpPr>
        <p:spPr>
          <a:xfrm>
            <a:off x="0" y="-9222"/>
            <a:ext cx="8029575" cy="60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12664D-0C9B-AD93-D7A0-271C46F6E5DB}"/>
              </a:ext>
            </a:extLst>
          </p:cNvPr>
          <p:cNvSpPr/>
          <p:nvPr userDrawn="1"/>
        </p:nvSpPr>
        <p:spPr>
          <a:xfrm>
            <a:off x="-6" y="6549398"/>
            <a:ext cx="12522882" cy="539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4CDE3901-93DA-BDB5-4DC6-A033237968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988" y="6065065"/>
            <a:ext cx="1431250" cy="48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31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2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7D16284-BA36-25E7-04D9-46819282311C}"/>
              </a:ext>
            </a:extLst>
          </p:cNvPr>
          <p:cNvSpPr/>
          <p:nvPr userDrawn="1"/>
        </p:nvSpPr>
        <p:spPr>
          <a:xfrm>
            <a:off x="6821589" y="0"/>
            <a:ext cx="5370411" cy="144997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4" name="Parallelogram 3"/>
          <p:cNvSpPr/>
          <p:nvPr userDrawn="1"/>
        </p:nvSpPr>
        <p:spPr>
          <a:xfrm>
            <a:off x="-438150" y="-4187"/>
            <a:ext cx="9438459" cy="1559610"/>
          </a:xfrm>
          <a:prstGeom prst="parallelogram">
            <a:avLst/>
          </a:prstGeom>
          <a:solidFill>
            <a:srgbClr val="131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F50038-B303-F8C3-E1AF-AB2DB096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370" y="348158"/>
            <a:ext cx="6620000" cy="838633"/>
          </a:xfrm>
        </p:spPr>
        <p:txBody>
          <a:bodyPr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D9B124-5FBB-680E-A24D-C8B293A5BE9B}"/>
              </a:ext>
            </a:extLst>
          </p:cNvPr>
          <p:cNvCxnSpPr>
            <a:cxnSpLocks/>
          </p:cNvCxnSpPr>
          <p:nvPr userDrawn="1"/>
        </p:nvCxnSpPr>
        <p:spPr>
          <a:xfrm flipV="1">
            <a:off x="730370" y="1186791"/>
            <a:ext cx="6620000" cy="5579"/>
          </a:xfrm>
          <a:prstGeom prst="line">
            <a:avLst/>
          </a:prstGeom>
          <a:ln w="2222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06DA0DB8-093F-45CF-99DE-F3223A8FCF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85" y="414627"/>
            <a:ext cx="1741898" cy="5895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096BC6-04A9-F31F-34D5-DB441A91CF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70" y="6404219"/>
            <a:ext cx="4808089" cy="38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5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9434C898-21F2-B8E3-44F5-42FD7A9EEB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4" y="0"/>
            <a:ext cx="12188536" cy="685660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3933A02-42AF-73DE-A4B5-A728EF7BBE2D}"/>
              </a:ext>
            </a:extLst>
          </p:cNvPr>
          <p:cNvSpPr/>
          <p:nvPr userDrawn="1"/>
        </p:nvSpPr>
        <p:spPr>
          <a:xfrm>
            <a:off x="17462" y="0"/>
            <a:ext cx="12205497" cy="6858002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CE9466-155C-09A5-D522-6494B20B253A}"/>
              </a:ext>
            </a:extLst>
          </p:cNvPr>
          <p:cNvSpPr/>
          <p:nvPr userDrawn="1"/>
        </p:nvSpPr>
        <p:spPr>
          <a:xfrm>
            <a:off x="836612" y="2473499"/>
            <a:ext cx="5157787" cy="37194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F1FC79-237B-5B59-31AB-C78C5DF7E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39" y="1243038"/>
            <a:ext cx="10515600" cy="113549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Oh a title a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BE4BA7-13AB-E857-78A4-8760A014D6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15206" y="2794552"/>
            <a:ext cx="4800600" cy="2343150"/>
          </a:xfrm>
        </p:spPr>
        <p:txBody>
          <a:bodyPr/>
          <a:lstStyle>
            <a:lvl1pPr>
              <a:buClr>
                <a:srgbClr val="131C47"/>
              </a:buClr>
              <a:defRPr sz="2400">
                <a:solidFill>
                  <a:sysClr val="windowText" lastClr="000000"/>
                </a:solidFill>
              </a:defRPr>
            </a:lvl1pPr>
            <a:lvl2pPr>
              <a:buClr>
                <a:srgbClr val="131C47"/>
              </a:buClr>
              <a:defRPr>
                <a:solidFill>
                  <a:sysClr val="windowText" lastClr="000000"/>
                </a:solidFill>
              </a:defRPr>
            </a:lvl2pPr>
            <a:lvl3pPr>
              <a:buClr>
                <a:srgbClr val="131C47"/>
              </a:buClr>
              <a:defRPr>
                <a:solidFill>
                  <a:sysClr val="windowText" lastClr="000000"/>
                </a:solidFill>
              </a:defRPr>
            </a:lvl3pPr>
            <a:lvl4pPr>
              <a:buClr>
                <a:srgbClr val="131C47"/>
              </a:buClr>
              <a:defRPr>
                <a:solidFill>
                  <a:sysClr val="windowText" lastClr="000000"/>
                </a:solidFill>
              </a:defRPr>
            </a:lvl4pPr>
            <a:lvl5pPr>
              <a:buClr>
                <a:srgbClr val="131C47"/>
              </a:buCl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dirty="0"/>
              <a:t>List or text, follow your destiny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C56C31-8857-234D-B414-F90AB663F130}"/>
              </a:ext>
            </a:extLst>
          </p:cNvPr>
          <p:cNvSpPr/>
          <p:nvPr userDrawn="1"/>
        </p:nvSpPr>
        <p:spPr>
          <a:xfrm>
            <a:off x="6189952" y="2473498"/>
            <a:ext cx="5157787" cy="37194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6DA0DB8-093F-45CF-99DE-F3223A8FCF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926" y="453781"/>
            <a:ext cx="1431250" cy="4844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13D27D-1FC2-643D-77F5-062FAFE5CFE0}"/>
              </a:ext>
            </a:extLst>
          </p:cNvPr>
          <p:cNvSpPr/>
          <p:nvPr userDrawn="1"/>
        </p:nvSpPr>
        <p:spPr>
          <a:xfrm>
            <a:off x="844264" y="5244859"/>
            <a:ext cx="5157787" cy="619125"/>
          </a:xfrm>
          <a:prstGeom prst="rect">
            <a:avLst/>
          </a:prstGeom>
          <a:solidFill>
            <a:srgbClr val="131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AD13D7-94B7-47D1-D67A-6D08147D0EC7}"/>
              </a:ext>
            </a:extLst>
          </p:cNvPr>
          <p:cNvSpPr/>
          <p:nvPr userDrawn="1"/>
        </p:nvSpPr>
        <p:spPr>
          <a:xfrm>
            <a:off x="6205255" y="5258282"/>
            <a:ext cx="5157787" cy="619125"/>
          </a:xfrm>
          <a:prstGeom prst="rect">
            <a:avLst/>
          </a:prstGeom>
          <a:solidFill>
            <a:srgbClr val="131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590D3D-868A-1F97-73B9-F385D4DC0256}"/>
              </a:ext>
            </a:extLst>
          </p:cNvPr>
          <p:cNvSpPr txBox="1">
            <a:spLocks/>
          </p:cNvSpPr>
          <p:nvPr userDrawn="1"/>
        </p:nvSpPr>
        <p:spPr>
          <a:xfrm>
            <a:off x="844261" y="5258282"/>
            <a:ext cx="5157789" cy="599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31C4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Conclusion or 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4B48DFA-5EA7-74FB-0743-5D0F85BBD5E7}"/>
              </a:ext>
            </a:extLst>
          </p:cNvPr>
          <p:cNvSpPr txBox="1">
            <a:spLocks/>
          </p:cNvSpPr>
          <p:nvPr userDrawn="1"/>
        </p:nvSpPr>
        <p:spPr>
          <a:xfrm>
            <a:off x="6220732" y="5277586"/>
            <a:ext cx="5157789" cy="599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31C4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Conclusion or title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688AC0E-4044-AB3C-FF59-88861660BB5E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368546" y="2801119"/>
            <a:ext cx="4800600" cy="2343150"/>
          </a:xfrm>
        </p:spPr>
        <p:txBody>
          <a:bodyPr/>
          <a:lstStyle>
            <a:lvl1pPr>
              <a:buClr>
                <a:srgbClr val="131C47"/>
              </a:buClr>
              <a:defRPr sz="2400">
                <a:solidFill>
                  <a:sysClr val="windowText" lastClr="000000"/>
                </a:solidFill>
              </a:defRPr>
            </a:lvl1pPr>
            <a:lvl2pPr>
              <a:buClr>
                <a:srgbClr val="131C47"/>
              </a:buClr>
              <a:defRPr>
                <a:solidFill>
                  <a:sysClr val="windowText" lastClr="000000"/>
                </a:solidFill>
              </a:defRPr>
            </a:lvl2pPr>
            <a:lvl3pPr>
              <a:buClr>
                <a:srgbClr val="131C47"/>
              </a:buClr>
              <a:defRPr>
                <a:solidFill>
                  <a:sysClr val="windowText" lastClr="000000"/>
                </a:solidFill>
              </a:defRPr>
            </a:lvl3pPr>
            <a:lvl4pPr>
              <a:buClr>
                <a:srgbClr val="131C47"/>
              </a:buClr>
              <a:defRPr>
                <a:solidFill>
                  <a:sysClr val="windowText" lastClr="000000"/>
                </a:solidFill>
              </a:defRPr>
            </a:lvl4pPr>
            <a:lvl5pPr>
              <a:buClr>
                <a:srgbClr val="131C47"/>
              </a:buCl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dirty="0"/>
              <a:t>List or text, follow your destiny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4859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47649"/>
            <a:ext cx="11506199" cy="62579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12FED2-0555-BE7F-6EF4-CCEB1833BE34}"/>
              </a:ext>
            </a:extLst>
          </p:cNvPr>
          <p:cNvSpPr/>
          <p:nvPr userDrawn="1"/>
        </p:nvSpPr>
        <p:spPr>
          <a:xfrm>
            <a:off x="342900" y="247648"/>
            <a:ext cx="11506199" cy="6257926"/>
          </a:xfrm>
          <a:prstGeom prst="rect">
            <a:avLst/>
          </a:prstGeom>
          <a:solidFill>
            <a:srgbClr val="131C4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F50038-B303-F8C3-E1AF-AB2DB096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52055"/>
            <a:ext cx="9829800" cy="8386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F885410-F176-6634-50ED-0572ACB574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66" y="5682652"/>
            <a:ext cx="1431250" cy="4844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E5A81E-0EEB-6BEE-FCB2-4B2D6415E735}"/>
              </a:ext>
            </a:extLst>
          </p:cNvPr>
          <p:cNvSpPr/>
          <p:nvPr userDrawn="1"/>
        </p:nvSpPr>
        <p:spPr>
          <a:xfrm>
            <a:off x="0" y="-95250"/>
            <a:ext cx="121920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4494C3-D3BA-CAA4-DBFF-94B61A3AD548}"/>
              </a:ext>
            </a:extLst>
          </p:cNvPr>
          <p:cNvSpPr/>
          <p:nvPr userDrawn="1"/>
        </p:nvSpPr>
        <p:spPr>
          <a:xfrm>
            <a:off x="0" y="6505575"/>
            <a:ext cx="121920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827A-B391-9CD4-4669-6EC89C89AC09}"/>
              </a:ext>
            </a:extLst>
          </p:cNvPr>
          <p:cNvSpPr/>
          <p:nvPr userDrawn="1"/>
        </p:nvSpPr>
        <p:spPr>
          <a:xfrm rot="5400000">
            <a:off x="-3268542" y="3173292"/>
            <a:ext cx="6879983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9CF13A-2730-4677-3B0D-BCFFE6E053AB}"/>
              </a:ext>
            </a:extLst>
          </p:cNvPr>
          <p:cNvSpPr/>
          <p:nvPr userDrawn="1"/>
        </p:nvSpPr>
        <p:spPr>
          <a:xfrm rot="5400000">
            <a:off x="8580558" y="3205162"/>
            <a:ext cx="6879983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0890331-E4EE-161B-9DF6-27E73427B544}"/>
              </a:ext>
            </a:extLst>
          </p:cNvPr>
          <p:cNvCxnSpPr>
            <a:cxnSpLocks/>
          </p:cNvCxnSpPr>
          <p:nvPr userDrawn="1"/>
        </p:nvCxnSpPr>
        <p:spPr>
          <a:xfrm>
            <a:off x="1619250" y="1805420"/>
            <a:ext cx="9495559" cy="0"/>
          </a:xfrm>
          <a:prstGeom prst="line">
            <a:avLst/>
          </a:prstGeom>
          <a:ln w="2222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1C8B945-A570-52A8-C2F8-8226D86DF6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2143921"/>
            <a:ext cx="9829800" cy="3780629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4663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CA08E89-1C4A-8DD6-E462-0DF3A43597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9"/>
          <a:stretch/>
        </p:blipFill>
        <p:spPr>
          <a:xfrm flipH="1">
            <a:off x="0" y="-2909"/>
            <a:ext cx="12192000" cy="68609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12FED2-0555-BE7F-6EF4-CCEB1833BE34}"/>
              </a:ext>
            </a:extLst>
          </p:cNvPr>
          <p:cNvSpPr/>
          <p:nvPr userDrawn="1"/>
        </p:nvSpPr>
        <p:spPr>
          <a:xfrm>
            <a:off x="0" y="-2909"/>
            <a:ext cx="12192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F50038-B303-F8C3-E1AF-AB2DB096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52055"/>
            <a:ext cx="9829800" cy="838633"/>
          </a:xfrm>
        </p:spPr>
        <p:txBody>
          <a:bodyPr/>
          <a:lstStyle>
            <a:lvl1pPr>
              <a:defRPr>
                <a:solidFill>
                  <a:srgbClr val="131C4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33C2070B-95E4-227C-B099-E17EC74523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51" y="5712314"/>
            <a:ext cx="1431250" cy="4844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51C33A-2CF5-7BBC-3DEF-92C86A049EBF}"/>
              </a:ext>
            </a:extLst>
          </p:cNvPr>
          <p:cNvSpPr/>
          <p:nvPr userDrawn="1"/>
        </p:nvSpPr>
        <p:spPr>
          <a:xfrm>
            <a:off x="0" y="-95250"/>
            <a:ext cx="121920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3E720C-4F08-2DFC-66A4-94D1F5BFC2AD}"/>
              </a:ext>
            </a:extLst>
          </p:cNvPr>
          <p:cNvSpPr/>
          <p:nvPr userDrawn="1"/>
        </p:nvSpPr>
        <p:spPr>
          <a:xfrm>
            <a:off x="0" y="6534175"/>
            <a:ext cx="121920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21D4FD-B91C-23AC-90AC-5510592ED323}"/>
              </a:ext>
            </a:extLst>
          </p:cNvPr>
          <p:cNvSpPr/>
          <p:nvPr userDrawn="1"/>
        </p:nvSpPr>
        <p:spPr>
          <a:xfrm rot="5400000">
            <a:off x="-3268542" y="3173292"/>
            <a:ext cx="6879983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1604C9-7506-0074-9F17-950C18919063}"/>
              </a:ext>
            </a:extLst>
          </p:cNvPr>
          <p:cNvSpPr/>
          <p:nvPr userDrawn="1"/>
        </p:nvSpPr>
        <p:spPr>
          <a:xfrm rot="5400000">
            <a:off x="8580558" y="3205162"/>
            <a:ext cx="6879983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41C586C-9967-7599-9797-36E59D2C66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1936750"/>
            <a:ext cx="9813925" cy="3854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42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D16284-BA36-25E7-04D9-46819282311C}"/>
              </a:ext>
            </a:extLst>
          </p:cNvPr>
          <p:cNvSpPr/>
          <p:nvPr userDrawn="1"/>
        </p:nvSpPr>
        <p:spPr>
          <a:xfrm>
            <a:off x="616526" y="0"/>
            <a:ext cx="4336473" cy="6858000"/>
          </a:xfrm>
          <a:prstGeom prst="rect">
            <a:avLst/>
          </a:prstGeom>
          <a:solidFill>
            <a:srgbClr val="131C47"/>
          </a:solidFill>
          <a:ln>
            <a:solidFill>
              <a:srgbClr val="F1F5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E6366-D746-176A-A0C9-FAD079218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Oh, my title, my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8C50D-58B7-40AD-1A2E-45960A362D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57824" y="1533525"/>
            <a:ext cx="5897563" cy="376999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Content, list, copy, whatever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FA211-2599-4227-0E41-EED1EF250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19350"/>
            <a:ext cx="3932237" cy="344963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33C2070B-95E4-227C-B099-E17EC7452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026" y="5940914"/>
            <a:ext cx="1431250" cy="48442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D9B124-5FBB-680E-A24D-C8B293A5BE9B}"/>
              </a:ext>
            </a:extLst>
          </p:cNvPr>
          <p:cNvCxnSpPr>
            <a:cxnSpLocks/>
          </p:cNvCxnSpPr>
          <p:nvPr userDrawn="1"/>
        </p:nvCxnSpPr>
        <p:spPr>
          <a:xfrm>
            <a:off x="839788" y="2171700"/>
            <a:ext cx="3932237" cy="0"/>
          </a:xfrm>
          <a:prstGeom prst="line">
            <a:avLst/>
          </a:prstGeom>
          <a:ln w="2222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316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8C50D-58B7-40AD-1A2E-45960A362D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0370" y="1533524"/>
            <a:ext cx="10970017" cy="4326501"/>
          </a:xfrm>
        </p:spPr>
        <p:txBody>
          <a:bodyPr>
            <a:normAutofit/>
          </a:bodyPr>
          <a:lstStyle>
            <a:lvl1pPr>
              <a:buClr>
                <a:srgbClr val="AF191F"/>
              </a:buClr>
              <a:defRPr sz="2800"/>
            </a:lvl1pPr>
            <a:lvl2pPr>
              <a:buClr>
                <a:srgbClr val="AF191F"/>
              </a:buClr>
              <a:defRPr sz="2400"/>
            </a:lvl2pPr>
            <a:lvl3pPr>
              <a:buClr>
                <a:srgbClr val="AF191F"/>
              </a:buClr>
              <a:defRPr sz="2000"/>
            </a:lvl3pPr>
            <a:lvl4pPr>
              <a:buClr>
                <a:srgbClr val="AF191F"/>
              </a:buClr>
              <a:defRPr sz="1800"/>
            </a:lvl4pPr>
            <a:lvl5pPr>
              <a:buClr>
                <a:srgbClr val="AF191F"/>
              </a:buCl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Content, list, copy, whatever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33C2070B-95E4-227C-B099-E17EC7452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0" y="6208776"/>
            <a:ext cx="1431250" cy="48442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BF50038-B303-F8C3-E1AF-AB2DB096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369" y="348158"/>
            <a:ext cx="10970017" cy="838633"/>
          </a:xfrm>
        </p:spPr>
        <p:txBody>
          <a:bodyPr>
            <a:normAutofit/>
          </a:bodyPr>
          <a:lstStyle>
            <a:lvl1pPr>
              <a:defRPr sz="3800">
                <a:solidFill>
                  <a:srgbClr val="131C4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D16284-BA36-25E7-04D9-46819282311C}"/>
              </a:ext>
            </a:extLst>
          </p:cNvPr>
          <p:cNvSpPr/>
          <p:nvPr userDrawn="1"/>
        </p:nvSpPr>
        <p:spPr>
          <a:xfrm>
            <a:off x="0" y="6733791"/>
            <a:ext cx="7354529" cy="12420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8" y="6303274"/>
            <a:ext cx="4808089" cy="38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47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n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EEA549F-2ED5-CDDE-9865-1ABD36EE0749}"/>
              </a:ext>
            </a:extLst>
          </p:cNvPr>
          <p:cNvSpPr/>
          <p:nvPr userDrawn="1"/>
        </p:nvSpPr>
        <p:spPr>
          <a:xfrm>
            <a:off x="7958203" y="1426545"/>
            <a:ext cx="3534172" cy="4636974"/>
          </a:xfrm>
          <a:prstGeom prst="rect">
            <a:avLst/>
          </a:prstGeom>
          <a:gradFill>
            <a:gsLst>
              <a:gs pos="0">
                <a:schemeClr val="bg1"/>
              </a:gs>
              <a:gs pos="68000">
                <a:schemeClr val="bg1">
                  <a:lumMod val="85000"/>
                </a:schemeClr>
              </a:gs>
              <a:gs pos="37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EA549F-2ED5-CDDE-9865-1ABD36EE0749}"/>
              </a:ext>
            </a:extLst>
          </p:cNvPr>
          <p:cNvSpPr/>
          <p:nvPr userDrawn="1"/>
        </p:nvSpPr>
        <p:spPr>
          <a:xfrm>
            <a:off x="4328914" y="1426546"/>
            <a:ext cx="3534172" cy="4636974"/>
          </a:xfrm>
          <a:prstGeom prst="rect">
            <a:avLst/>
          </a:prstGeom>
          <a:gradFill>
            <a:gsLst>
              <a:gs pos="0">
                <a:schemeClr val="bg1"/>
              </a:gs>
              <a:gs pos="68000">
                <a:schemeClr val="bg1">
                  <a:lumMod val="85000"/>
                </a:schemeClr>
              </a:gs>
              <a:gs pos="37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F50038-B303-F8C3-E1AF-AB2DB096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369" y="348158"/>
            <a:ext cx="10970017" cy="838633"/>
          </a:xfrm>
        </p:spPr>
        <p:txBody>
          <a:bodyPr>
            <a:normAutofit/>
          </a:bodyPr>
          <a:lstStyle>
            <a:lvl1pPr>
              <a:defRPr sz="3800">
                <a:solidFill>
                  <a:srgbClr val="131C4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33C2070B-95E4-227C-B099-E17EC7452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0" y="6208776"/>
            <a:ext cx="1431250" cy="48442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EEA549F-2ED5-CDDE-9865-1ABD36EE0749}"/>
              </a:ext>
            </a:extLst>
          </p:cNvPr>
          <p:cNvSpPr/>
          <p:nvPr userDrawn="1"/>
        </p:nvSpPr>
        <p:spPr>
          <a:xfrm>
            <a:off x="699625" y="1426546"/>
            <a:ext cx="3534172" cy="4636974"/>
          </a:xfrm>
          <a:prstGeom prst="rect">
            <a:avLst/>
          </a:prstGeom>
          <a:gradFill>
            <a:gsLst>
              <a:gs pos="0">
                <a:schemeClr val="bg1"/>
              </a:gs>
              <a:gs pos="68000">
                <a:schemeClr val="bg1">
                  <a:lumMod val="85000"/>
                </a:schemeClr>
              </a:gs>
              <a:gs pos="37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8" y="6303274"/>
            <a:ext cx="4808089" cy="3888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8C50D-58B7-40AD-1A2E-45960A362D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5761" y="1737020"/>
            <a:ext cx="3101899" cy="4200318"/>
          </a:xfrm>
        </p:spPr>
        <p:txBody>
          <a:bodyPr>
            <a:normAutofit/>
          </a:bodyPr>
          <a:lstStyle>
            <a:lvl1pPr>
              <a:buClr>
                <a:srgbClr val="AF191F"/>
              </a:buClr>
              <a:defRPr sz="2000"/>
            </a:lvl1pPr>
            <a:lvl2pPr>
              <a:buClr>
                <a:srgbClr val="AF191F"/>
              </a:buClr>
              <a:defRPr sz="1800"/>
            </a:lvl2pPr>
            <a:lvl3pPr>
              <a:buClr>
                <a:srgbClr val="AF191F"/>
              </a:buClr>
              <a:defRPr sz="1600"/>
            </a:lvl3pPr>
            <a:lvl4pPr>
              <a:buClr>
                <a:srgbClr val="AF191F"/>
              </a:buClr>
              <a:defRPr sz="1400"/>
            </a:lvl4pPr>
            <a:lvl5pPr>
              <a:buClr>
                <a:srgbClr val="AF191F"/>
              </a:buCl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Content, list, copy, whatever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0B8C50D-58B7-40AD-1A2E-45960A362D7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560835" y="1737018"/>
            <a:ext cx="3101899" cy="4200319"/>
          </a:xfrm>
        </p:spPr>
        <p:txBody>
          <a:bodyPr>
            <a:normAutofit/>
          </a:bodyPr>
          <a:lstStyle>
            <a:lvl1pPr>
              <a:buClr>
                <a:srgbClr val="AF191F"/>
              </a:buClr>
              <a:defRPr sz="2000"/>
            </a:lvl1pPr>
            <a:lvl2pPr>
              <a:buClr>
                <a:srgbClr val="AF191F"/>
              </a:buClr>
              <a:defRPr sz="1800"/>
            </a:lvl2pPr>
            <a:lvl3pPr>
              <a:buClr>
                <a:srgbClr val="AF191F"/>
              </a:buClr>
              <a:defRPr sz="1600"/>
            </a:lvl3pPr>
            <a:lvl4pPr>
              <a:buClr>
                <a:srgbClr val="AF191F"/>
              </a:buClr>
              <a:defRPr sz="1400"/>
            </a:lvl4pPr>
            <a:lvl5pPr>
              <a:buClr>
                <a:srgbClr val="AF191F"/>
              </a:buCl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Content, list, copy, whatever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0B8C50D-58B7-40AD-1A2E-45960A362D7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93383" y="1719516"/>
            <a:ext cx="3101899" cy="4217822"/>
          </a:xfrm>
        </p:spPr>
        <p:txBody>
          <a:bodyPr>
            <a:normAutofit/>
          </a:bodyPr>
          <a:lstStyle>
            <a:lvl1pPr>
              <a:buClr>
                <a:srgbClr val="AF191F"/>
              </a:buClr>
              <a:defRPr sz="2000"/>
            </a:lvl1pPr>
            <a:lvl2pPr>
              <a:buClr>
                <a:srgbClr val="AF191F"/>
              </a:buClr>
              <a:defRPr sz="1800"/>
            </a:lvl2pPr>
            <a:lvl3pPr>
              <a:buClr>
                <a:srgbClr val="AF191F"/>
              </a:buClr>
              <a:defRPr sz="1600"/>
            </a:lvl3pPr>
            <a:lvl4pPr>
              <a:buClr>
                <a:srgbClr val="AF191F"/>
              </a:buClr>
              <a:defRPr sz="1400"/>
            </a:lvl4pPr>
            <a:lvl5pPr>
              <a:buClr>
                <a:srgbClr val="AF191F"/>
              </a:buCl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Content, list, copy, whatever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9628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E6366-D746-176A-A0C9-FAD079218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126" y="1057275"/>
            <a:ext cx="5476874" cy="533400"/>
          </a:xfrm>
        </p:spPr>
        <p:txBody>
          <a:bodyPr anchor="b"/>
          <a:lstStyle>
            <a:lvl1pPr>
              <a:defRPr sz="3200">
                <a:solidFill>
                  <a:srgbClr val="131C47"/>
                </a:solidFill>
              </a:defRPr>
            </a:lvl1pPr>
          </a:lstStyle>
          <a:p>
            <a:r>
              <a:rPr lang="en-US" dirty="0"/>
              <a:t>Oh, my title, my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8C50D-58B7-40AD-1A2E-45960A362D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1825" y="1883093"/>
            <a:ext cx="5476874" cy="204120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Content, list, copy, whatever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878F84EB-568A-7D7C-38A5-AE6A2D9C81DA}"/>
              </a:ext>
            </a:extLst>
          </p:cNvPr>
          <p:cNvSpPr/>
          <p:nvPr userDrawn="1"/>
        </p:nvSpPr>
        <p:spPr>
          <a:xfrm>
            <a:off x="9334500" y="0"/>
            <a:ext cx="2857500" cy="6858000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FCB85E20-971B-F5D8-F400-C6515C480BE6}"/>
              </a:ext>
            </a:extLst>
          </p:cNvPr>
          <p:cNvSpPr/>
          <p:nvPr userDrawn="1"/>
        </p:nvSpPr>
        <p:spPr>
          <a:xfrm>
            <a:off x="6962775" y="0"/>
            <a:ext cx="2857500" cy="6858000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C27D065C-BF3C-1046-86B3-F5BC7BD6E7D8}"/>
              </a:ext>
            </a:extLst>
          </p:cNvPr>
          <p:cNvSpPr/>
          <p:nvPr userDrawn="1"/>
        </p:nvSpPr>
        <p:spPr>
          <a:xfrm>
            <a:off x="6350793" y="4448175"/>
            <a:ext cx="1360488" cy="2409825"/>
          </a:xfrm>
          <a:prstGeom prst="parallelogram">
            <a:avLst/>
          </a:prstGeom>
          <a:solidFill>
            <a:srgbClr val="293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8E350D-49EB-F40F-0E3F-52753FCA0E5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19126" y="4273868"/>
            <a:ext cx="5476874" cy="186388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Content, list, copy, whatever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59C0F6-41C9-3529-9D1C-970A0B6643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124" y="552450"/>
            <a:ext cx="3638551" cy="39052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Subtitle/What about it?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8" y="6303274"/>
            <a:ext cx="4808089" cy="388890"/>
          </a:xfrm>
          <a:prstGeom prst="rect">
            <a:avLst/>
          </a:prstGeom>
        </p:spPr>
      </p:pic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33C2070B-95E4-227C-B099-E17EC74523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485" y="538503"/>
            <a:ext cx="1431250" cy="48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11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E6366-D746-176A-A0C9-FAD079218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123" y="401880"/>
            <a:ext cx="6045445" cy="533400"/>
          </a:xfrm>
        </p:spPr>
        <p:txBody>
          <a:bodyPr anchor="b"/>
          <a:lstStyle>
            <a:lvl1pPr>
              <a:defRPr sz="3200">
                <a:solidFill>
                  <a:srgbClr val="131C47"/>
                </a:solidFill>
              </a:defRPr>
            </a:lvl1pPr>
          </a:lstStyle>
          <a:p>
            <a:r>
              <a:rPr lang="en-US" dirty="0"/>
              <a:t>Oh, my title, my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8C50D-58B7-40AD-1A2E-45960A362D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8182" y="1754883"/>
            <a:ext cx="4384674" cy="115538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Number one on the list</a:t>
            </a: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FCB85E20-971B-F5D8-F400-C6515C480BE6}"/>
              </a:ext>
            </a:extLst>
          </p:cNvPr>
          <p:cNvSpPr/>
          <p:nvPr userDrawn="1"/>
        </p:nvSpPr>
        <p:spPr>
          <a:xfrm>
            <a:off x="6153150" y="0"/>
            <a:ext cx="7658100" cy="6883719"/>
          </a:xfrm>
          <a:prstGeom prst="parallelogram">
            <a:avLst>
              <a:gd name="adj" fmla="val 1347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59C0F6-41C9-3529-9D1C-970A0B6643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124" y="948105"/>
            <a:ext cx="6045444" cy="73258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Subtitle/What about it?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9E6A14-F092-48A8-27DE-6F1BA4CDA52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548182" y="3164583"/>
            <a:ext cx="4384674" cy="115538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Number two on the list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DF58A22-F894-60C7-4AFA-0D26B150B87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535483" y="4675723"/>
            <a:ext cx="4384674" cy="115538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Number three on the list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8" y="6303274"/>
            <a:ext cx="4808089" cy="388890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33C2070B-95E4-227C-B099-E17EC74523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0" y="6208776"/>
            <a:ext cx="1431250" cy="48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77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, no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E6366-D746-176A-A0C9-FAD079218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126" y="1057275"/>
            <a:ext cx="5476874" cy="533400"/>
          </a:xfrm>
        </p:spPr>
        <p:txBody>
          <a:bodyPr anchor="b"/>
          <a:lstStyle>
            <a:lvl1pPr>
              <a:defRPr sz="3200">
                <a:solidFill>
                  <a:srgbClr val="131C47"/>
                </a:solidFill>
              </a:defRPr>
            </a:lvl1pPr>
          </a:lstStyle>
          <a:p>
            <a:r>
              <a:rPr lang="en-US" dirty="0"/>
              <a:t>Oh, my title, my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8C50D-58B7-40AD-1A2E-45960A362D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24025" y="2045019"/>
            <a:ext cx="4384674" cy="115538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Number one on the list</a:t>
            </a: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FCB85E20-971B-F5D8-F400-C6515C480BE6}"/>
              </a:ext>
            </a:extLst>
          </p:cNvPr>
          <p:cNvSpPr/>
          <p:nvPr userDrawn="1"/>
        </p:nvSpPr>
        <p:spPr>
          <a:xfrm>
            <a:off x="6153150" y="25719"/>
            <a:ext cx="7658100" cy="6858000"/>
          </a:xfrm>
          <a:prstGeom prst="parallelogram">
            <a:avLst>
              <a:gd name="adj" fmla="val 1347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59C0F6-41C9-3529-9D1C-970A0B6643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124" y="552450"/>
            <a:ext cx="3638551" cy="39052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Subtitle/What about it?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9E6A14-F092-48A8-27DE-6F1BA4CDA52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724025" y="3454719"/>
            <a:ext cx="4384674" cy="115538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Number two on the list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DF58A22-F894-60C7-4AFA-0D26B150B87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711326" y="4965859"/>
            <a:ext cx="4384674" cy="115538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Number three on the list</a:t>
            </a:r>
          </a:p>
        </p:txBody>
      </p:sp>
      <p:pic>
        <p:nvPicPr>
          <p:cNvPr id="12" name="Graphic 11" descr="Badge with solid fill">
            <a:extLst>
              <a:ext uri="{FF2B5EF4-FFF2-40B4-BE49-F238E27FC236}">
                <a16:creationId xmlns:a16="http://schemas.microsoft.com/office/drawing/2014/main" id="{86F3C197-8519-9E0C-A74E-AB79844BAF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174" y="3556159"/>
            <a:ext cx="914400" cy="914400"/>
          </a:xfrm>
          <a:prstGeom prst="rect">
            <a:avLst/>
          </a:prstGeom>
        </p:spPr>
      </p:pic>
      <p:pic>
        <p:nvPicPr>
          <p:cNvPr id="14" name="Graphic 13" descr="Badge 3 with solid fill">
            <a:extLst>
              <a:ext uri="{FF2B5EF4-FFF2-40B4-BE49-F238E27FC236}">
                <a16:creationId xmlns:a16="http://schemas.microsoft.com/office/drawing/2014/main" id="{3DED3933-5066-348C-6916-CE8CF40C2A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5174" y="5067299"/>
            <a:ext cx="914400" cy="914400"/>
          </a:xfrm>
          <a:prstGeom prst="rect">
            <a:avLst/>
          </a:prstGeom>
        </p:spPr>
      </p:pic>
      <p:pic>
        <p:nvPicPr>
          <p:cNvPr id="16" name="Graphic 15" descr="Badge 1 with solid fill">
            <a:extLst>
              <a:ext uri="{FF2B5EF4-FFF2-40B4-BE49-F238E27FC236}">
                <a16:creationId xmlns:a16="http://schemas.microsoft.com/office/drawing/2014/main" id="{20EBCBB5-E055-4B20-C374-7741624EAEB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5174" y="2146459"/>
            <a:ext cx="914400" cy="9144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288A5D6-8B40-AB88-6D5E-E7A6D616BC0F}"/>
              </a:ext>
            </a:extLst>
          </p:cNvPr>
          <p:cNvSpPr/>
          <p:nvPr userDrawn="1"/>
        </p:nvSpPr>
        <p:spPr>
          <a:xfrm>
            <a:off x="880307" y="2253735"/>
            <a:ext cx="703183" cy="703183"/>
          </a:xfrm>
          <a:prstGeom prst="ellipse">
            <a:avLst/>
          </a:prstGeom>
          <a:solidFill>
            <a:srgbClr val="293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570B67B-D068-909D-30CB-E3ADA6700F71}"/>
              </a:ext>
            </a:extLst>
          </p:cNvPr>
          <p:cNvSpPr/>
          <p:nvPr userDrawn="1"/>
        </p:nvSpPr>
        <p:spPr>
          <a:xfrm>
            <a:off x="880307" y="3656587"/>
            <a:ext cx="703183" cy="703183"/>
          </a:xfrm>
          <a:prstGeom prst="ellipse">
            <a:avLst/>
          </a:prstGeom>
          <a:solidFill>
            <a:srgbClr val="293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1234FC3-9E58-BF2E-3D6A-6CE57C6C3EA9}"/>
              </a:ext>
            </a:extLst>
          </p:cNvPr>
          <p:cNvSpPr/>
          <p:nvPr userDrawn="1"/>
        </p:nvSpPr>
        <p:spPr>
          <a:xfrm>
            <a:off x="880307" y="5172907"/>
            <a:ext cx="703183" cy="703183"/>
          </a:xfrm>
          <a:prstGeom prst="ellipse">
            <a:avLst/>
          </a:prstGeom>
          <a:solidFill>
            <a:srgbClr val="293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8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8" y="6303274"/>
            <a:ext cx="4808089" cy="388890"/>
          </a:xfrm>
          <a:prstGeom prst="rect">
            <a:avLst/>
          </a:prstGeom>
        </p:spPr>
      </p:pic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33C2070B-95E4-227C-B099-E17EC74523E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0" y="6208776"/>
            <a:ext cx="1431250" cy="48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91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7CF0C48F-C331-5E4B-33D6-43616DE18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6352"/>
            <a:ext cx="12204700" cy="68643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123D1E-7974-9DDE-8F8C-6A03F66390FA}"/>
              </a:ext>
            </a:extLst>
          </p:cNvPr>
          <p:cNvSpPr/>
          <p:nvPr userDrawn="1"/>
        </p:nvSpPr>
        <p:spPr>
          <a:xfrm>
            <a:off x="-1270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  <a:ln>
            <a:solidFill>
              <a:srgbClr val="F1F5F8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C0CB3A-08EB-B570-6C51-F113EADBDFAE}"/>
              </a:ext>
            </a:extLst>
          </p:cNvPr>
          <p:cNvSpPr/>
          <p:nvPr userDrawn="1"/>
        </p:nvSpPr>
        <p:spPr>
          <a:xfrm>
            <a:off x="5172075" y="495300"/>
            <a:ext cx="6469974" cy="5861050"/>
          </a:xfrm>
          <a:prstGeom prst="rect">
            <a:avLst/>
          </a:prstGeom>
          <a:solidFill>
            <a:srgbClr val="131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131C47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E8A6B4-ACD3-87DE-72F7-D2128F188C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8150" y="1600200"/>
            <a:ext cx="5835650" cy="1962151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</a:t>
            </a:r>
            <a:br>
              <a:rPr lang="en-US" dirty="0"/>
            </a:br>
            <a:r>
              <a:rPr lang="en-US" dirty="0"/>
              <a:t>or subject change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86CE4-2846-6B02-03D2-C42D83E1D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8150" y="3978276"/>
            <a:ext cx="5829300" cy="71841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7A599FC6-A61A-5F5A-2B2B-861C4F920A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76" y="5973527"/>
            <a:ext cx="1431250" cy="484423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9D57049-565A-41A5-092D-91C808872C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8800" y="1343025"/>
            <a:ext cx="4184650" cy="4095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84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2661-420C-D350-2E80-92E1BBACF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EB9B94-9020-A467-CC2D-6C15385AE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5652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D47EC5-43DD-DAA9-B25B-D8E2EBC5D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8" y="6303274"/>
            <a:ext cx="4808089" cy="388890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33C2070B-95E4-227C-B099-E17EC74523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0" y="6208776"/>
            <a:ext cx="1431250" cy="48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84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91645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8212347" cy="6858000"/>
          </a:xfrm>
          <a:prstGeom prst="rect">
            <a:avLst/>
          </a:prstGeom>
          <a:solidFill>
            <a:srgbClr val="80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E9BD8147-B104-0F6C-8FB6-416E612C4186}"/>
              </a:ext>
            </a:extLst>
          </p:cNvPr>
          <p:cNvSpPr/>
          <p:nvPr userDrawn="1"/>
        </p:nvSpPr>
        <p:spPr>
          <a:xfrm>
            <a:off x="6791325" y="0"/>
            <a:ext cx="5400675" cy="68580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BADEFEAA-3B44-40C6-A2B4-3ED38F59BD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51" y="5712314"/>
            <a:ext cx="1431250" cy="4844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B7794C-E84B-144E-83D5-16F334D724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71950"/>
            <a:ext cx="5620657" cy="1438275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890331-E4EE-161B-9DF6-27E73427B544}"/>
              </a:ext>
            </a:extLst>
          </p:cNvPr>
          <p:cNvCxnSpPr>
            <a:cxnSpLocks/>
          </p:cNvCxnSpPr>
          <p:nvPr userDrawn="1"/>
        </p:nvCxnSpPr>
        <p:spPr>
          <a:xfrm>
            <a:off x="417872" y="5391509"/>
            <a:ext cx="6334125" cy="0"/>
          </a:xfrm>
          <a:prstGeom prst="line">
            <a:avLst/>
          </a:prstGeom>
          <a:ln w="22225">
            <a:solidFill>
              <a:srgbClr val="131C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159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FDD2D-B818-F9B1-06FC-376B1F3415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63576"/>
            <a:ext cx="5257800" cy="911226"/>
          </a:xfrm>
        </p:spPr>
        <p:txBody>
          <a:bodyPr/>
          <a:lstStyle>
            <a:lvl1pPr>
              <a:defRPr>
                <a:solidFill>
                  <a:srgbClr val="001540"/>
                </a:solidFill>
              </a:defRPr>
            </a:lvl1pPr>
          </a:lstStyle>
          <a:p>
            <a:r>
              <a:rPr lang="en-US" dirty="0"/>
              <a:t>Content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666B3-166A-8E4A-2A62-47971BEC3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7737"/>
            <a:ext cx="5257800" cy="3976687"/>
          </a:xfrm>
        </p:spPr>
        <p:txBody>
          <a:bodyPr/>
          <a:lstStyle>
            <a:lvl1pPr>
              <a:buClr>
                <a:srgbClr val="800000"/>
              </a:buClr>
              <a:defRPr/>
            </a:lvl1pPr>
            <a:lvl2pPr>
              <a:buClr>
                <a:srgbClr val="800000"/>
              </a:buClr>
              <a:defRPr/>
            </a:lvl2pPr>
            <a:lvl3pPr>
              <a:buClr>
                <a:srgbClr val="800000"/>
              </a:buClr>
              <a:defRPr/>
            </a:lvl3pPr>
            <a:lvl4pPr>
              <a:buClr>
                <a:srgbClr val="800000"/>
              </a:buClr>
              <a:defRPr/>
            </a:lvl4pPr>
            <a:lvl5pPr>
              <a:buClr>
                <a:srgbClr val="8000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EA549F-2ED5-CDDE-9865-1ABD36EE0749}"/>
              </a:ext>
            </a:extLst>
          </p:cNvPr>
          <p:cNvSpPr/>
          <p:nvPr userDrawn="1"/>
        </p:nvSpPr>
        <p:spPr>
          <a:xfrm>
            <a:off x="7524750" y="0"/>
            <a:ext cx="4667250" cy="6858000"/>
          </a:xfrm>
          <a:prstGeom prst="rect">
            <a:avLst/>
          </a:prstGeom>
          <a:solidFill>
            <a:schemeClr val="bg1">
              <a:lumMod val="8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936228-4BDC-1B7C-C41C-44386E5388F5}"/>
              </a:ext>
            </a:extLst>
          </p:cNvPr>
          <p:cNvSpPr/>
          <p:nvPr userDrawn="1"/>
        </p:nvSpPr>
        <p:spPr>
          <a:xfrm>
            <a:off x="6543674" y="1123950"/>
            <a:ext cx="4048125" cy="4762500"/>
          </a:xfrm>
          <a:prstGeom prst="rect">
            <a:avLst/>
          </a:prstGeom>
          <a:solidFill>
            <a:srgbClr val="131C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058EA63-B1E8-5DCF-13A6-F01CB2ED9EA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941528" y="1943100"/>
            <a:ext cx="3290516" cy="3590925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685800" indent="-228600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143000" indent="-228600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600200" indent="-228600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2057400" indent="-228600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bullet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Too far</a:t>
            </a:r>
          </a:p>
          <a:p>
            <a:pPr lvl="4"/>
            <a:r>
              <a:rPr lang="en-US" dirty="0"/>
              <a:t>TOO FAR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82D1EBF-DD3A-ECB0-B737-0136460FAFB4}"/>
              </a:ext>
            </a:extLst>
          </p:cNvPr>
          <p:cNvSpPr txBox="1">
            <a:spLocks/>
          </p:cNvSpPr>
          <p:nvPr userDrawn="1"/>
        </p:nvSpPr>
        <p:spPr>
          <a:xfrm>
            <a:off x="6858000" y="1123950"/>
            <a:ext cx="3433391" cy="911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154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List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8" y="6303274"/>
            <a:ext cx="4808089" cy="388890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178A5D8-AB33-16EC-A70A-8862E108DA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76" y="6209542"/>
            <a:ext cx="1431250" cy="48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43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EA549F-2ED5-CDDE-9865-1ABD36EE0749}"/>
              </a:ext>
            </a:extLst>
          </p:cNvPr>
          <p:cNvSpPr/>
          <p:nvPr userDrawn="1"/>
        </p:nvSpPr>
        <p:spPr>
          <a:xfrm>
            <a:off x="7524750" y="0"/>
            <a:ext cx="4667250" cy="6858000"/>
          </a:xfrm>
          <a:prstGeom prst="rect">
            <a:avLst/>
          </a:prstGeom>
          <a:solidFill>
            <a:srgbClr val="131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DF1BCD3E-0B6F-ACA6-BF9E-F4AB9FA1B42C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847725" y="704850"/>
            <a:ext cx="5827698" cy="5467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</a:t>
            </a:r>
          </a:p>
          <a:p>
            <a:r>
              <a:rPr lang="en-US" dirty="0"/>
              <a:t>Click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DFDD2D-B818-F9B1-06FC-376B1F3415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5018" y="972009"/>
            <a:ext cx="3939114" cy="911226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Graph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666B3-166A-8E4A-2A62-47971BEC3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5018" y="2039942"/>
            <a:ext cx="3939114" cy="3627434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buSzPct val="150000"/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SzPct val="150000"/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50000"/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SzPct val="150000"/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SzPct val="150000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8" y="6303274"/>
            <a:ext cx="4808089" cy="388890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178A5D8-AB33-16EC-A70A-8862E108DA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76" y="6209542"/>
            <a:ext cx="1431250" cy="48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31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picture containing trouser&#10;&#10;Description automatically generated">
            <a:extLst>
              <a:ext uri="{FF2B5EF4-FFF2-40B4-BE49-F238E27FC236}">
                <a16:creationId xmlns:a16="http://schemas.microsoft.com/office/drawing/2014/main" id="{33CD0BB2-EE5A-9ADE-A8D5-FA986ED961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9242" y="-2669242"/>
            <a:ext cx="6853517" cy="1219200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42443CF-8328-A6AF-00F3-6B78D31DCA10}"/>
              </a:ext>
            </a:extLst>
          </p:cNvPr>
          <p:cNvSpPr/>
          <p:nvPr userDrawn="1"/>
        </p:nvSpPr>
        <p:spPr>
          <a:xfrm>
            <a:off x="-1" y="-4482"/>
            <a:ext cx="12192000" cy="6858000"/>
          </a:xfrm>
          <a:prstGeom prst="rect">
            <a:avLst/>
          </a:prstGeom>
          <a:solidFill>
            <a:srgbClr val="131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B17F65-73B2-C078-E008-4CDC17FDDF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08664" y="2590797"/>
            <a:ext cx="5174673" cy="1683328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with room for a second line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E3B029-D0C3-F13A-8209-281FD889A008}"/>
              </a:ext>
            </a:extLst>
          </p:cNvPr>
          <p:cNvCxnSpPr>
            <a:cxnSpLocks/>
          </p:cNvCxnSpPr>
          <p:nvPr userDrawn="1"/>
        </p:nvCxnSpPr>
        <p:spPr>
          <a:xfrm>
            <a:off x="3508664" y="4433448"/>
            <a:ext cx="5174673" cy="0"/>
          </a:xfrm>
          <a:prstGeom prst="line">
            <a:avLst/>
          </a:prstGeom>
          <a:ln w="19050">
            <a:solidFill>
              <a:srgbClr val="FF87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588B7AA-8273-CEBE-A7B8-D363389FF4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66" y="5682652"/>
            <a:ext cx="1431250" cy="48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7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lurry&#10;&#10;Description automatically generated">
            <a:extLst>
              <a:ext uri="{FF2B5EF4-FFF2-40B4-BE49-F238E27FC236}">
                <a16:creationId xmlns:a16="http://schemas.microsoft.com/office/drawing/2014/main" id="{B0C4859B-F6BF-9EBF-69E3-C3AEDF888B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61"/>
          <a:stretch/>
        </p:blipFill>
        <p:spPr>
          <a:xfrm>
            <a:off x="0" y="0"/>
            <a:ext cx="12192000" cy="7115175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42443CF-8328-A6AF-00F3-6B78D31DCA1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B17F65-73B2-C078-E008-4CDC17FDDF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08664" y="2590797"/>
            <a:ext cx="5174673" cy="1683328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131C47"/>
                </a:solidFill>
              </a:defRPr>
            </a:lvl1pPr>
          </a:lstStyle>
          <a:p>
            <a:r>
              <a:rPr lang="en-US" dirty="0"/>
              <a:t>Section title with room for a second line</a:t>
            </a:r>
          </a:p>
        </p:txBody>
      </p:sp>
      <p:pic>
        <p:nvPicPr>
          <p:cNvPr id="46" name="Picture 45" descr="Logo&#10;&#10;Description automatically generated with medium confidence">
            <a:extLst>
              <a:ext uri="{FF2B5EF4-FFF2-40B4-BE49-F238E27FC236}">
                <a16:creationId xmlns:a16="http://schemas.microsoft.com/office/drawing/2014/main" id="{6A850722-239C-A942-8BDE-BB3F308A17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51" y="5712314"/>
            <a:ext cx="1431250" cy="48442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0A57CB-3709-BC17-3E5C-FC58D67F11D2}"/>
              </a:ext>
            </a:extLst>
          </p:cNvPr>
          <p:cNvCxnSpPr>
            <a:cxnSpLocks/>
          </p:cNvCxnSpPr>
          <p:nvPr userDrawn="1"/>
        </p:nvCxnSpPr>
        <p:spPr>
          <a:xfrm>
            <a:off x="3508664" y="4481939"/>
            <a:ext cx="5174673" cy="0"/>
          </a:xfrm>
          <a:prstGeom prst="line">
            <a:avLst/>
          </a:prstGeom>
          <a:ln w="19050">
            <a:solidFill>
              <a:srgbClr val="FF87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45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3858674-5E70-FC99-E8B3-E690F081C952}"/>
              </a:ext>
            </a:extLst>
          </p:cNvPr>
          <p:cNvSpPr/>
          <p:nvPr userDrawn="1"/>
        </p:nvSpPr>
        <p:spPr>
          <a:xfrm>
            <a:off x="6057900" y="0"/>
            <a:ext cx="6134100" cy="6858000"/>
          </a:xfrm>
          <a:prstGeom prst="rect">
            <a:avLst/>
          </a:prstGeom>
          <a:solidFill>
            <a:srgbClr val="131C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F9A4F-5FB7-90EA-A230-9DC98A4BD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63836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7A98A-C4AB-2070-D665-CAC8EEE08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149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78E96-0C0C-1CF0-D247-FD6E65605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1274" y="1825625"/>
            <a:ext cx="4962525" cy="435133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D9B124-5FBB-680E-A24D-C8B293A5BE9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90688"/>
            <a:ext cx="5063836" cy="0"/>
          </a:xfrm>
          <a:prstGeom prst="line">
            <a:avLst/>
          </a:prstGeom>
          <a:ln w="2222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8" y="6303274"/>
            <a:ext cx="4808089" cy="388890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178A5D8-AB33-16EC-A70A-8862E108DA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485" y="538503"/>
            <a:ext cx="1431250" cy="48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72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9434C898-21F2-B8E3-44F5-42FD7A9EEB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4" y="0"/>
            <a:ext cx="12188536" cy="685660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3933A02-42AF-73DE-A4B5-A728EF7BBE2D}"/>
              </a:ext>
            </a:extLst>
          </p:cNvPr>
          <p:cNvSpPr/>
          <p:nvPr userDrawn="1"/>
        </p:nvSpPr>
        <p:spPr>
          <a:xfrm>
            <a:off x="17462" y="0"/>
            <a:ext cx="12205497" cy="685800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CE9466-155C-09A5-D522-6494B20B253A}"/>
              </a:ext>
            </a:extLst>
          </p:cNvPr>
          <p:cNvSpPr/>
          <p:nvPr userDrawn="1"/>
        </p:nvSpPr>
        <p:spPr>
          <a:xfrm>
            <a:off x="836612" y="2473499"/>
            <a:ext cx="5157787" cy="3719484"/>
          </a:xfrm>
          <a:prstGeom prst="rect">
            <a:avLst/>
          </a:prstGeom>
          <a:solidFill>
            <a:srgbClr val="131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F1FC79-237B-5B59-31AB-C78C5DF7E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5178"/>
            <a:ext cx="10515600" cy="11354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Oh a title a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BE4BA7-13AB-E857-78A4-8760A014D6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2165" y="3052330"/>
            <a:ext cx="4800600" cy="3140652"/>
          </a:xfr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List or text, follow your destiny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C56C31-8857-234D-B414-F90AB663F130}"/>
              </a:ext>
            </a:extLst>
          </p:cNvPr>
          <p:cNvSpPr/>
          <p:nvPr userDrawn="1"/>
        </p:nvSpPr>
        <p:spPr>
          <a:xfrm>
            <a:off x="6189952" y="2473498"/>
            <a:ext cx="5157787" cy="3719484"/>
          </a:xfrm>
          <a:prstGeom prst="rect">
            <a:avLst/>
          </a:prstGeom>
          <a:solidFill>
            <a:srgbClr val="131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C3A54CD-3F23-80F5-6A35-DF25D880EEB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85505" y="3052329"/>
            <a:ext cx="4800600" cy="3140652"/>
          </a:xfr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List or text, follow your destiny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12B3DB-85EA-6EB8-C46C-DCF60DE8DB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6137" y="1457325"/>
            <a:ext cx="4257675" cy="477977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131C4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Subtitle/so what about it?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6DA0DB8-093F-45CF-99DE-F3223A8FCF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926" y="453781"/>
            <a:ext cx="1431250" cy="48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5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9434C898-21F2-B8E3-44F5-42FD7A9EEB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4" y="0"/>
            <a:ext cx="12188536" cy="685660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3933A02-42AF-73DE-A4B5-A728EF7BBE2D}"/>
              </a:ext>
            </a:extLst>
          </p:cNvPr>
          <p:cNvSpPr/>
          <p:nvPr userDrawn="1"/>
        </p:nvSpPr>
        <p:spPr>
          <a:xfrm>
            <a:off x="-32546" y="-1397"/>
            <a:ext cx="12332786" cy="6858002"/>
          </a:xfrm>
          <a:prstGeom prst="rect">
            <a:avLst/>
          </a:prstGeom>
          <a:solidFill>
            <a:schemeClr val="bg1">
              <a:lumMod val="65000"/>
              <a:alpha val="66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C56C31-8857-234D-B414-F90AB663F130}"/>
              </a:ext>
            </a:extLst>
          </p:cNvPr>
          <p:cNvSpPr/>
          <p:nvPr userDrawn="1"/>
        </p:nvSpPr>
        <p:spPr>
          <a:xfrm>
            <a:off x="4257676" y="3038475"/>
            <a:ext cx="8042564" cy="3887932"/>
          </a:xfrm>
          <a:prstGeom prst="rect">
            <a:avLst/>
          </a:prstGeom>
          <a:solidFill>
            <a:srgbClr val="131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C3A54CD-3F23-80F5-6A35-DF25D880EEB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518605" y="3566679"/>
            <a:ext cx="3530019" cy="2929371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List or text, follow your destiny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7778C8-1F8F-E4CD-4643-CAC8AAE3B928}"/>
              </a:ext>
            </a:extLst>
          </p:cNvPr>
          <p:cNvSpPr/>
          <p:nvPr userDrawn="1"/>
        </p:nvSpPr>
        <p:spPr>
          <a:xfrm>
            <a:off x="-13497" y="4143375"/>
            <a:ext cx="4257675" cy="2714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F1FC79-237B-5B59-31AB-C78C5DF7E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218" y="4541403"/>
            <a:ext cx="4017962" cy="11354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Oh a title a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12B3DB-85EA-6EB8-C46C-DCF60DE8DB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1613" y="5798703"/>
            <a:ext cx="3607453" cy="477977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131C4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Subtitle/so what about it?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1D1A20-A4C7-4723-05A7-647BDFDA1C8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498390" y="3561483"/>
            <a:ext cx="3545393" cy="2929371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List or text, follow your destiny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C5DDCF0-26A6-7378-46D4-F2BD0C7F22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209549" y="681038"/>
            <a:ext cx="4174890" cy="30233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Picture, Click to add</a:t>
            </a: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06DA0DB8-093F-45CF-99DE-F3223A8FCF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926" y="453781"/>
            <a:ext cx="1431250" cy="48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1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61047B-14E8-15EE-DC7E-BD502D5A0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C515C-2D77-E461-F1DC-E11BA30C4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AFD6E-BFF2-DDE2-5304-35A682A0B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441B-2E27-48ED-B789-8BD298C6E24B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AD6AD-D4C8-92FA-74EB-11A94ECEE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8C010-6D20-19BB-DF62-0776921FA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C3512-A529-4D3D-B1F9-5240FA9E8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8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2" r:id="rId4"/>
    <p:sldLayoutId id="2147483655" r:id="rId5"/>
    <p:sldLayoutId id="2147483660" r:id="rId6"/>
    <p:sldLayoutId id="2147483652" r:id="rId7"/>
    <p:sldLayoutId id="2147483653" r:id="rId8"/>
    <p:sldLayoutId id="2147483663" r:id="rId9"/>
    <p:sldLayoutId id="2147483670" r:id="rId10"/>
    <p:sldLayoutId id="2147483664" r:id="rId11"/>
    <p:sldLayoutId id="2147483672" r:id="rId12"/>
    <p:sldLayoutId id="2147483661" r:id="rId13"/>
    <p:sldLayoutId id="2147483656" r:id="rId14"/>
    <p:sldLayoutId id="2147483669" r:id="rId15"/>
    <p:sldLayoutId id="2147483671" r:id="rId16"/>
    <p:sldLayoutId id="2147483665" r:id="rId17"/>
    <p:sldLayoutId id="2147483666" r:id="rId18"/>
    <p:sldLayoutId id="2147483667" r:id="rId19"/>
    <p:sldLayoutId id="2147483657" r:id="rId20"/>
    <p:sldLayoutId id="2147483668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31C4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0369" y="348158"/>
            <a:ext cx="7801071" cy="838633"/>
          </a:xfrm>
        </p:spPr>
        <p:txBody>
          <a:bodyPr>
            <a:normAutofit/>
          </a:bodyPr>
          <a:lstStyle/>
          <a:p>
            <a:r>
              <a:rPr lang="en-US" sz="3200" dirty="0"/>
              <a:t>VQI Participation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3E7747-0DAA-4130-843F-FC7417BCD9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6" t="39022" r="712"/>
          <a:stretch/>
        </p:blipFill>
        <p:spPr>
          <a:xfrm>
            <a:off x="95748" y="1741820"/>
            <a:ext cx="8672148" cy="4580328"/>
          </a:xfrm>
          <a:prstGeom prst="rect">
            <a:avLst/>
          </a:prstGeom>
        </p:spPr>
      </p:pic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1BC27139-A1FB-F1B5-FA25-77B7562CCE4E}"/>
              </a:ext>
            </a:extLst>
          </p:cNvPr>
          <p:cNvSpPr txBox="1">
            <a:spLocks/>
          </p:cNvSpPr>
          <p:nvPr/>
        </p:nvSpPr>
        <p:spPr>
          <a:xfrm>
            <a:off x="8767896" y="1973829"/>
            <a:ext cx="3355760" cy="44664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700"/>
              </a:lnSpc>
              <a:buNone/>
            </a:pPr>
            <a:r>
              <a:rPr lang="en-US" sz="1000" b="1" dirty="0">
                <a:solidFill>
                  <a:srgbClr val="659B88"/>
                </a:solidFill>
              </a:rPr>
              <a:t>Canadian Vascular Quality Initiative </a:t>
            </a:r>
            <a:r>
              <a:rPr lang="en-US" sz="1000" b="1" dirty="0"/>
              <a:t>| 7 Centers</a:t>
            </a:r>
            <a:br>
              <a:rPr lang="en-US" sz="1000" b="1" dirty="0"/>
            </a:br>
            <a:r>
              <a:rPr lang="en-US" sz="1000" b="1" dirty="0">
                <a:solidFill>
                  <a:srgbClr val="744E5B"/>
                </a:solidFill>
              </a:rPr>
              <a:t>Carolinas Vascular Quality Group </a:t>
            </a:r>
            <a:r>
              <a:rPr lang="en-US" sz="1000" b="1" dirty="0"/>
              <a:t>| 41 Centers</a:t>
            </a:r>
            <a:br>
              <a:rPr lang="en-US" sz="1000" b="1" dirty="0"/>
            </a:br>
            <a:r>
              <a:rPr lang="en-US" sz="1000" b="1" dirty="0">
                <a:solidFill>
                  <a:srgbClr val="A56C8E"/>
                </a:solidFill>
              </a:rPr>
              <a:t>Great Lakes Vascular Study Group </a:t>
            </a:r>
            <a:r>
              <a:rPr lang="en-US" sz="1000" b="1" dirty="0"/>
              <a:t>| 63 Centers</a:t>
            </a:r>
            <a:br>
              <a:rPr lang="en-US" sz="1000" b="1" dirty="0"/>
            </a:br>
            <a:r>
              <a:rPr lang="en-US" sz="1000" b="1" dirty="0">
                <a:solidFill>
                  <a:srgbClr val="EB8115"/>
                </a:solidFill>
              </a:rPr>
              <a:t>Michigan Vascular Study Group </a:t>
            </a:r>
            <a:r>
              <a:rPr lang="en-US" sz="1000" b="1" dirty="0"/>
              <a:t>| 37 Centers</a:t>
            </a:r>
            <a:br>
              <a:rPr lang="en-US" sz="1000" b="1" dirty="0"/>
            </a:br>
            <a:r>
              <a:rPr lang="en-US" sz="1000" b="1" dirty="0">
                <a:solidFill>
                  <a:srgbClr val="787D7A"/>
                </a:solidFill>
              </a:rPr>
              <a:t>Mid-America Vascular Study Group </a:t>
            </a:r>
            <a:r>
              <a:rPr lang="en-US" sz="1000" b="1" dirty="0"/>
              <a:t>| 81 Centers</a:t>
            </a:r>
            <a:br>
              <a:rPr lang="en-US" sz="1000" b="1" dirty="0"/>
            </a:br>
            <a:r>
              <a:rPr lang="en-US" sz="1000" b="1" dirty="0">
                <a:solidFill>
                  <a:srgbClr val="5BA9D8"/>
                </a:solidFill>
              </a:rPr>
              <a:t>Mid-Atlantic Vascular Study Group </a:t>
            </a:r>
            <a:r>
              <a:rPr lang="en-US" sz="1000" b="1" dirty="0"/>
              <a:t>| 94 Centers</a:t>
            </a:r>
            <a:br>
              <a:rPr lang="en-US" sz="1000" b="1" dirty="0"/>
            </a:br>
            <a:r>
              <a:rPr lang="en-US" sz="1000" b="1" dirty="0" err="1">
                <a:solidFill>
                  <a:srgbClr val="9986AB"/>
                </a:solidFill>
              </a:rPr>
              <a:t>MidSouth</a:t>
            </a:r>
            <a:r>
              <a:rPr lang="en-US" sz="1000" b="1" dirty="0">
                <a:solidFill>
                  <a:srgbClr val="9986AB"/>
                </a:solidFill>
              </a:rPr>
              <a:t> Vascular Study Group </a:t>
            </a:r>
            <a:r>
              <a:rPr lang="en-US" sz="1000" b="1" dirty="0"/>
              <a:t>| 26 Centers</a:t>
            </a:r>
            <a:br>
              <a:rPr lang="en-US" sz="1000" b="1" dirty="0"/>
            </a:br>
            <a:r>
              <a:rPr lang="en-US" sz="1000" b="1" dirty="0">
                <a:solidFill>
                  <a:srgbClr val="85B2C1"/>
                </a:solidFill>
              </a:rPr>
              <a:t>Midwest Vascular Collaborative </a:t>
            </a:r>
            <a:r>
              <a:rPr lang="en-US" sz="1000" b="1" dirty="0"/>
              <a:t>| 50 Centers</a:t>
            </a:r>
            <a:br>
              <a:rPr lang="en-US" sz="1000" b="1" dirty="0"/>
            </a:br>
            <a:r>
              <a:rPr lang="en-US" sz="1000" b="1" dirty="0">
                <a:solidFill>
                  <a:srgbClr val="736237"/>
                </a:solidFill>
              </a:rPr>
              <a:t>Northern California Vascular Study Group </a:t>
            </a:r>
            <a:r>
              <a:rPr lang="en-US" sz="1000" b="1" dirty="0"/>
              <a:t>| 26 Centers</a:t>
            </a:r>
            <a:br>
              <a:rPr lang="en-US" sz="1000" b="1" dirty="0"/>
            </a:br>
            <a:r>
              <a:rPr lang="en-US" sz="1000" b="1" dirty="0">
                <a:solidFill>
                  <a:srgbClr val="CBC034"/>
                </a:solidFill>
              </a:rPr>
              <a:t>Pacific NW Vascular Study Group </a:t>
            </a:r>
            <a:r>
              <a:rPr lang="en-US" sz="1000" b="1" dirty="0"/>
              <a:t>| 38 Centers</a:t>
            </a:r>
            <a:br>
              <a:rPr lang="en-US" sz="1000" b="1" dirty="0"/>
            </a:br>
            <a:r>
              <a:rPr lang="en-US" sz="1000" b="1" dirty="0">
                <a:solidFill>
                  <a:srgbClr val="AC7F4D"/>
                </a:solidFill>
              </a:rPr>
              <a:t>Rocky Mountain Vascular Quality Initiative </a:t>
            </a:r>
            <a:r>
              <a:rPr lang="en-US" sz="1000" b="1" dirty="0"/>
              <a:t>| 54 Centers</a:t>
            </a:r>
            <a:br>
              <a:rPr lang="en-US" sz="1000" b="1" dirty="0"/>
            </a:br>
            <a:r>
              <a:rPr lang="en-US" sz="1000" b="1" dirty="0">
                <a:solidFill>
                  <a:srgbClr val="9986AB"/>
                </a:solidFill>
              </a:rPr>
              <a:t>Southeastern Vascular Study Group </a:t>
            </a:r>
            <a:r>
              <a:rPr lang="en-US" sz="1000" b="1" dirty="0"/>
              <a:t>| 135 Centers</a:t>
            </a:r>
            <a:br>
              <a:rPr lang="en-US" sz="1000" b="1" dirty="0"/>
            </a:br>
            <a:r>
              <a:rPr lang="en-US" sz="1000" b="1" dirty="0">
                <a:solidFill>
                  <a:srgbClr val="B57886"/>
                </a:solidFill>
              </a:rPr>
              <a:t>Southern California VOICE </a:t>
            </a:r>
            <a:r>
              <a:rPr lang="en-US" sz="1000" b="1" dirty="0"/>
              <a:t>| 41 Centers</a:t>
            </a:r>
            <a:br>
              <a:rPr lang="en-US" sz="1000" b="1" dirty="0"/>
            </a:br>
            <a:r>
              <a:rPr lang="en-US" sz="1000" b="1" dirty="0">
                <a:solidFill>
                  <a:srgbClr val="64855E"/>
                </a:solidFill>
              </a:rPr>
              <a:t>Southern Vascular Outcomes Network </a:t>
            </a:r>
            <a:r>
              <a:rPr lang="en-US" sz="1000" b="1" dirty="0"/>
              <a:t>| 115 Centers</a:t>
            </a:r>
            <a:br>
              <a:rPr lang="en-US" sz="1000" b="1" dirty="0"/>
            </a:br>
            <a:r>
              <a:rPr lang="en-US" sz="1000" b="1" dirty="0">
                <a:solidFill>
                  <a:srgbClr val="A8B753"/>
                </a:solidFill>
              </a:rPr>
              <a:t>Upper Midwest Vascular Network </a:t>
            </a:r>
            <a:r>
              <a:rPr lang="en-US" sz="1000" b="1" dirty="0"/>
              <a:t>| 63 Centers</a:t>
            </a:r>
            <a:br>
              <a:rPr lang="en-US" sz="1000" b="1" dirty="0"/>
            </a:br>
            <a:r>
              <a:rPr lang="en-US" sz="1000" b="1" dirty="0">
                <a:solidFill>
                  <a:srgbClr val="4C8942"/>
                </a:solidFill>
              </a:rPr>
              <a:t>Vascular Study Group of Greater New York </a:t>
            </a:r>
            <a:r>
              <a:rPr lang="en-US" sz="1000" b="1" dirty="0"/>
              <a:t>| 45 Centers</a:t>
            </a:r>
            <a:br>
              <a:rPr lang="en-US" sz="1000" b="1" dirty="0"/>
            </a:br>
            <a:r>
              <a:rPr lang="en-US" sz="1000" b="1" dirty="0">
                <a:solidFill>
                  <a:srgbClr val="8869B2"/>
                </a:solidFill>
              </a:rPr>
              <a:t>Vascular Study Group of New England </a:t>
            </a:r>
            <a:r>
              <a:rPr lang="en-US" sz="1000" b="1" dirty="0"/>
              <a:t>| 48 Centers</a:t>
            </a:r>
            <a:br>
              <a:rPr lang="en-US" sz="1000" b="1" dirty="0"/>
            </a:br>
            <a:r>
              <a:rPr lang="en-US" sz="1000" b="1" dirty="0">
                <a:solidFill>
                  <a:srgbClr val="93947E"/>
                </a:solidFill>
              </a:rPr>
              <a:t>Virginias Vascular Study Group </a:t>
            </a:r>
            <a:r>
              <a:rPr lang="en-US" sz="1000" b="1" dirty="0"/>
              <a:t>| 45 Centers</a:t>
            </a:r>
            <a:br>
              <a:rPr lang="en-US" sz="1000" b="1" dirty="0"/>
            </a:br>
            <a:r>
              <a:rPr lang="en-US" sz="1000" b="1" dirty="0">
                <a:solidFill>
                  <a:srgbClr val="890927"/>
                </a:solidFill>
              </a:rPr>
              <a:t>Singapore</a:t>
            </a:r>
            <a:r>
              <a:rPr lang="en-US" sz="1000" b="1" dirty="0"/>
              <a:t> | 1 Center</a:t>
            </a:r>
            <a:br>
              <a:rPr lang="en-US" sz="1000" b="1" dirty="0"/>
            </a:br>
            <a:r>
              <a:rPr lang="en-US" sz="1000" b="1" dirty="0">
                <a:solidFill>
                  <a:schemeClr val="accent2">
                    <a:lumMod val="75000"/>
                  </a:schemeClr>
                </a:solidFill>
              </a:rPr>
              <a:t>TOTAL CENTERS | 1 ,012 Centers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en-US" sz="1000" dirty="0"/>
            </a:br>
            <a:br>
              <a:rPr lang="en-US" sz="1000" dirty="0"/>
            </a:br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1102182" y="4944862"/>
            <a:ext cx="5972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(VOICE)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7896" y="1626981"/>
            <a:ext cx="2897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31C47"/>
                </a:solidFill>
              </a:rPr>
              <a:t>Regional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Breakdown</a:t>
            </a:r>
          </a:p>
        </p:txBody>
      </p:sp>
      <p:sp>
        <p:nvSpPr>
          <p:cNvPr id="7" name="Rectangle 6"/>
          <p:cNvSpPr/>
          <p:nvPr/>
        </p:nvSpPr>
        <p:spPr>
          <a:xfrm>
            <a:off x="8844106" y="2000934"/>
            <a:ext cx="29473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17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Procedures Captured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1494DBE-BBB7-2CAF-29C0-896188E8F3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230545"/>
              </p:ext>
            </p:extLst>
          </p:nvPr>
        </p:nvGraphicFramePr>
        <p:xfrm>
          <a:off x="5900647" y="6018826"/>
          <a:ext cx="5054600" cy="2850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5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 Procedure Volume reflects net procedures added to the registry for the month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911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1749729"/>
              </p:ext>
            </p:extLst>
          </p:nvPr>
        </p:nvGraphicFramePr>
        <p:xfrm>
          <a:off x="4986882" y="2177143"/>
          <a:ext cx="6501993" cy="3544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89313"/>
              </p:ext>
            </p:extLst>
          </p:nvPr>
        </p:nvGraphicFramePr>
        <p:xfrm>
          <a:off x="581891" y="1921169"/>
          <a:ext cx="4068618" cy="4596804"/>
        </p:xfrm>
        <a:graphic>
          <a:graphicData uri="http://schemas.openxmlformats.org/drawingml/2006/table">
            <a:tbl>
              <a:tblPr/>
              <a:tblGrid>
                <a:gridCol w="2746317">
                  <a:extLst>
                    <a:ext uri="{9D8B030D-6E8A-4147-A177-3AD203B41FA5}">
                      <a16:colId xmlns:a16="http://schemas.microsoft.com/office/drawing/2014/main" val="1166397707"/>
                    </a:ext>
                  </a:extLst>
                </a:gridCol>
                <a:gridCol w="1322301">
                  <a:extLst>
                    <a:ext uri="{9D8B030D-6E8A-4147-A177-3AD203B41FA5}">
                      <a16:colId xmlns:a16="http://schemas.microsoft.com/office/drawing/2014/main" val="4243207053"/>
                    </a:ext>
                  </a:extLst>
                </a:gridCol>
              </a:tblGrid>
              <a:tr h="2964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TOTAL PROCEDURES CAPTURED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1,246,576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960159"/>
                  </a:ext>
                </a:extLst>
              </a:tr>
              <a:tr h="2964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 (as of 6/1/2024)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021043"/>
                  </a:ext>
                </a:extLst>
              </a:tr>
              <a:tr h="2964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Peripheral Vascular Intervention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433,570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919628"/>
                  </a:ext>
                </a:extLst>
              </a:tr>
              <a:tr h="2964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Carotid Endarterectomy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216,171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219010"/>
                  </a:ext>
                </a:extLst>
              </a:tr>
              <a:tr h="2964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Infra-Inguinal Bypass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89,477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019585"/>
                  </a:ext>
                </a:extLst>
              </a:tr>
              <a:tr h="2964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Endovascular AAA Repair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89,960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817616"/>
                  </a:ext>
                </a:extLst>
              </a:tr>
              <a:tr h="2964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Hemodialysis Access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83,180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490937"/>
                  </a:ext>
                </a:extLst>
              </a:tr>
              <a:tr h="2964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Carotid Artery Stent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130,092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730988"/>
                  </a:ext>
                </a:extLst>
              </a:tr>
              <a:tr h="2964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Varicose Vein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67,268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90241"/>
                  </a:ext>
                </a:extLst>
              </a:tr>
              <a:tr h="2964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Supra-Inguinal Bypass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28,242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957249"/>
                  </a:ext>
                </a:extLst>
              </a:tr>
              <a:tr h="2964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Thoracic and Complex EVAR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34,569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539391"/>
                  </a:ext>
                </a:extLst>
              </a:tr>
              <a:tr h="2964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Lower Extremity Amputations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33,006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32958"/>
                  </a:ext>
                </a:extLst>
              </a:tr>
              <a:tr h="2964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IVC Filter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19,434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906231"/>
                  </a:ext>
                </a:extLst>
              </a:tr>
              <a:tr h="2964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Open AAA Repair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19,352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757952"/>
                  </a:ext>
                </a:extLst>
              </a:tr>
              <a:tr h="22740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Vascular Medicine Consult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1,974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866706"/>
                  </a:ext>
                </a:extLst>
              </a:tr>
              <a:tr h="21928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Venous Stent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513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216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 by Registry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949587"/>
              </p:ext>
            </p:extLst>
          </p:nvPr>
        </p:nvGraphicFramePr>
        <p:xfrm>
          <a:off x="6539346" y="1131916"/>
          <a:ext cx="3819237" cy="4556487"/>
        </p:xfrm>
        <a:graphic>
          <a:graphicData uri="http://schemas.openxmlformats.org/drawingml/2006/table">
            <a:tbl>
              <a:tblPr/>
              <a:tblGrid>
                <a:gridCol w="2577985">
                  <a:extLst>
                    <a:ext uri="{9D8B030D-6E8A-4147-A177-3AD203B41FA5}">
                      <a16:colId xmlns:a16="http://schemas.microsoft.com/office/drawing/2014/main" val="2893204192"/>
                    </a:ext>
                  </a:extLst>
                </a:gridCol>
                <a:gridCol w="1241252">
                  <a:extLst>
                    <a:ext uri="{9D8B030D-6E8A-4147-A177-3AD203B41FA5}">
                      <a16:colId xmlns:a16="http://schemas.microsoft.com/office/drawing/2014/main" val="2397346892"/>
                    </a:ext>
                  </a:extLst>
                </a:gridCol>
              </a:tblGrid>
              <a:tr h="25575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SUBSCRIBED REGISTRY</a:t>
                      </a:r>
                    </a:p>
                  </a:txBody>
                  <a:tcPr marL="8184" marR="8184" marT="8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sz="21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184" marR="8184" marT="81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902014"/>
                  </a:ext>
                </a:extLst>
              </a:tr>
              <a:tr h="26598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VOLUME (as of 6/1/24)</a:t>
                      </a:r>
                    </a:p>
                  </a:txBody>
                  <a:tcPr marL="8184" marR="8184" marT="8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487152"/>
                  </a:ext>
                </a:extLst>
              </a:tr>
              <a:tr h="2987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Peripheral Vascular Intervention</a:t>
                      </a:r>
                    </a:p>
                  </a:txBody>
                  <a:tcPr marL="8184" marR="8184" marT="8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398</a:t>
                      </a: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698507"/>
                  </a:ext>
                </a:extLst>
              </a:tr>
              <a:tr h="2987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Carotid Endarterectomy</a:t>
                      </a:r>
                    </a:p>
                  </a:txBody>
                  <a:tcPr marL="8184" marR="8184" marT="8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494</a:t>
                      </a: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77741"/>
                  </a:ext>
                </a:extLst>
              </a:tr>
              <a:tr h="2987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Infra-Inguinal Bypass</a:t>
                      </a:r>
                    </a:p>
                  </a:txBody>
                  <a:tcPr marL="8184" marR="8184" marT="8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250</a:t>
                      </a: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272735"/>
                  </a:ext>
                </a:extLst>
              </a:tr>
              <a:tr h="2987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Endovascular AAA Repair</a:t>
                      </a:r>
                    </a:p>
                  </a:txBody>
                  <a:tcPr marL="8184" marR="8184" marT="8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364</a:t>
                      </a: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328397"/>
                  </a:ext>
                </a:extLst>
              </a:tr>
              <a:tr h="2987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Hemodialysis Access</a:t>
                      </a:r>
                    </a:p>
                  </a:txBody>
                  <a:tcPr marL="8184" marR="8184" marT="8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88</a:t>
                      </a: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633033"/>
                  </a:ext>
                </a:extLst>
              </a:tr>
              <a:tr h="2987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Carotid Artery Stent</a:t>
                      </a:r>
                    </a:p>
                  </a:txBody>
                  <a:tcPr marL="8184" marR="8184" marT="8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919</a:t>
                      </a: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834117"/>
                  </a:ext>
                </a:extLst>
              </a:tr>
              <a:tr h="2987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Varicose Vein</a:t>
                      </a:r>
                    </a:p>
                  </a:txBody>
                  <a:tcPr marL="8184" marR="8184" marT="8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34</a:t>
                      </a: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05525"/>
                  </a:ext>
                </a:extLst>
              </a:tr>
              <a:tr h="2987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Supra-Inguinal Bypass</a:t>
                      </a:r>
                    </a:p>
                  </a:txBody>
                  <a:tcPr marL="8184" marR="8184" marT="8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159</a:t>
                      </a: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505245"/>
                  </a:ext>
                </a:extLst>
              </a:tr>
              <a:tr h="2987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Thoracic and Complex EVAR</a:t>
                      </a:r>
                    </a:p>
                  </a:txBody>
                  <a:tcPr marL="8184" marR="8184" marT="8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184</a:t>
                      </a: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45978"/>
                  </a:ext>
                </a:extLst>
              </a:tr>
              <a:tr h="2987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Lower Extremity Amputations</a:t>
                      </a:r>
                    </a:p>
                  </a:txBody>
                  <a:tcPr marL="8184" marR="8184" marT="8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97</a:t>
                      </a: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720624"/>
                  </a:ext>
                </a:extLst>
              </a:tr>
              <a:tr h="2987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IVC Filter</a:t>
                      </a:r>
                    </a:p>
                  </a:txBody>
                  <a:tcPr marL="8184" marR="8184" marT="8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50</a:t>
                      </a: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614462"/>
                  </a:ext>
                </a:extLst>
              </a:tr>
              <a:tr h="2987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Open AAA Repair</a:t>
                      </a:r>
                    </a:p>
                  </a:txBody>
                  <a:tcPr marL="8184" marR="8184" marT="8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208</a:t>
                      </a: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591229"/>
                  </a:ext>
                </a:extLst>
              </a:tr>
              <a:tr h="2291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Vascular Medicine Consult</a:t>
                      </a:r>
                    </a:p>
                  </a:txBody>
                  <a:tcPr marL="8184" marR="8184" marT="8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</a:t>
                      </a: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641314"/>
                  </a:ext>
                </a:extLst>
              </a:tr>
              <a:tr h="2209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Venous Stent</a:t>
                      </a:r>
                    </a:p>
                  </a:txBody>
                  <a:tcPr marL="8184" marR="8184" marT="81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11</a:t>
                      </a: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070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99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4472C4"/>
      </a:accent2>
      <a:accent3>
        <a:srgbClr val="A5A5A5"/>
      </a:accent3>
      <a:accent4>
        <a:srgbClr val="ED7D31"/>
      </a:accent4>
      <a:accent5>
        <a:srgbClr val="FFFF00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9fd2bf-62d0-4dc4-989b-3896daf3cf26">
      <Terms xmlns="http://schemas.microsoft.com/office/infopath/2007/PartnerControls"/>
    </lcf76f155ced4ddcb4097134ff3c332f>
    <TaxCatchAll xmlns="19ef1a8c-db95-464c-b002-5dc26d9b6b9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6F424DCC637449845D159867C0013C" ma:contentTypeVersion="16" ma:contentTypeDescription="Create a new document." ma:contentTypeScope="" ma:versionID="e359f7af6a7fe989006e35a5cce1fda0">
  <xsd:schema xmlns:xsd="http://www.w3.org/2001/XMLSchema" xmlns:xs="http://www.w3.org/2001/XMLSchema" xmlns:p="http://schemas.microsoft.com/office/2006/metadata/properties" xmlns:ns2="709fd2bf-62d0-4dc4-989b-3896daf3cf26" xmlns:ns3="19ef1a8c-db95-464c-b002-5dc26d9b6b9a" targetNamespace="http://schemas.microsoft.com/office/2006/metadata/properties" ma:root="true" ma:fieldsID="6a0bd104c88a27d3fd5981be18e60c80" ns2:_="" ns3:_="">
    <xsd:import namespace="709fd2bf-62d0-4dc4-989b-3896daf3cf26"/>
    <xsd:import namespace="19ef1a8c-db95-464c-b002-5dc26d9b6b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9fd2bf-62d0-4dc4-989b-3896daf3cf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98f5121-e74f-4a98-8b4a-b63c88da1c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ef1a8c-db95-464c-b002-5dc26d9b6b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994f54a-c74b-4137-ac94-4e3a37556988}" ma:internalName="TaxCatchAll" ma:showField="CatchAllData" ma:web="19ef1a8c-db95-464c-b002-5dc26d9b6b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ED9280-1E78-4992-8D04-EDE0995E530F}">
  <ds:schemaRefs>
    <ds:schemaRef ds:uri="http://schemas.microsoft.com/office/2006/documentManagement/types"/>
    <ds:schemaRef ds:uri="http://schemas.microsoft.com/office/2006/metadata/properties"/>
    <ds:schemaRef ds:uri="709fd2bf-62d0-4dc4-989b-3896daf3cf26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9ef1a8c-db95-464c-b002-5dc26d9b6b9a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48B4B3F-6E9E-4CB6-99BB-34E7360381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2EECB1-C9E3-4C6D-9AAD-7112019EBD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9fd2bf-62d0-4dc4-989b-3896daf3cf26"/>
    <ds:schemaRef ds:uri="19ef1a8c-db95-464c-b002-5dc26d9b6b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25286</TotalTime>
  <Words>341</Words>
  <Application>Microsoft Office PowerPoint</Application>
  <PresentationFormat>Widescreen</PresentationFormat>
  <Paragraphs>71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Narrow</vt:lpstr>
      <vt:lpstr>Calibri</vt:lpstr>
      <vt:lpstr>Franklin Gothic Book</vt:lpstr>
      <vt:lpstr>Franklin Gothic Medium</vt:lpstr>
      <vt:lpstr>Office Theme</vt:lpstr>
      <vt:lpstr>VQI Participation</vt:lpstr>
      <vt:lpstr>Procedures Captured</vt:lpstr>
      <vt:lpstr>Participation by Registry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 Kovalchik</dc:creator>
  <cp:lastModifiedBy>Jennifer Correa</cp:lastModifiedBy>
  <cp:revision>77</cp:revision>
  <dcterms:created xsi:type="dcterms:W3CDTF">2023-01-05T19:51:09Z</dcterms:created>
  <dcterms:modified xsi:type="dcterms:W3CDTF">2024-06-17T20:20:44Z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0x010100096F424DCC637449845D159867C0013C</vt:lpwstr>
  </property>
</Properties>
</file>