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0" r:id="rId2"/>
    <p:sldId id="519" r:id="rId3"/>
    <p:sldId id="514" r:id="rId4"/>
    <p:sldId id="515" r:id="rId5"/>
    <p:sldId id="500" r:id="rId6"/>
    <p:sldId id="516" r:id="rId7"/>
    <p:sldId id="517" r:id="rId8"/>
    <p:sldId id="473" r:id="rId9"/>
    <p:sldId id="496" r:id="rId10"/>
    <p:sldId id="1759" r:id="rId11"/>
    <p:sldId id="1757" r:id="rId12"/>
    <p:sldId id="1756" r:id="rId13"/>
    <p:sldId id="1755" r:id="rId14"/>
    <p:sldId id="1754" r:id="rId15"/>
    <p:sldId id="1768" r:id="rId16"/>
    <p:sldId id="17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61" d="100"/>
          <a:sy n="61" d="100"/>
        </p:scale>
        <p:origin x="87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sy Wymer" userId="24d200ec-703f-4a96-8c97-5f2679d8d7a6" providerId="ADAL" clId="{117E9409-F30D-48CC-8D64-FD05BF8EFC49}"/>
    <pc:docChg chg="delSld modSld">
      <pc:chgData name="Betsy Wymer" userId="24d200ec-703f-4a96-8c97-5f2679d8d7a6" providerId="ADAL" clId="{117E9409-F30D-48CC-8D64-FD05BF8EFC49}" dt="2022-08-16T19:24:00.837" v="16" actId="47"/>
      <pc:docMkLst>
        <pc:docMk/>
      </pc:docMkLst>
      <pc:sldChg chg="del">
        <pc:chgData name="Betsy Wymer" userId="24d200ec-703f-4a96-8c97-5f2679d8d7a6" providerId="ADAL" clId="{117E9409-F30D-48CC-8D64-FD05BF8EFC49}" dt="2022-08-16T19:23:57.464" v="11" actId="47"/>
        <pc:sldMkLst>
          <pc:docMk/>
          <pc:sldMk cId="2795169373" sldId="261"/>
        </pc:sldMkLst>
      </pc:sldChg>
      <pc:sldChg chg="del">
        <pc:chgData name="Betsy Wymer" userId="24d200ec-703f-4a96-8c97-5f2679d8d7a6" providerId="ADAL" clId="{117E9409-F30D-48CC-8D64-FD05BF8EFC49}" dt="2022-08-16T19:23:58.363" v="12" actId="47"/>
        <pc:sldMkLst>
          <pc:docMk/>
          <pc:sldMk cId="3792630836" sldId="262"/>
        </pc:sldMkLst>
      </pc:sldChg>
      <pc:sldChg chg="del">
        <pc:chgData name="Betsy Wymer" userId="24d200ec-703f-4a96-8c97-5f2679d8d7a6" providerId="ADAL" clId="{117E9409-F30D-48CC-8D64-FD05BF8EFC49}" dt="2022-08-16T19:23:58.940" v="13" actId="47"/>
        <pc:sldMkLst>
          <pc:docMk/>
          <pc:sldMk cId="1930437610" sldId="263"/>
        </pc:sldMkLst>
      </pc:sldChg>
      <pc:sldChg chg="del">
        <pc:chgData name="Betsy Wymer" userId="24d200ec-703f-4a96-8c97-5f2679d8d7a6" providerId="ADAL" clId="{117E9409-F30D-48CC-8D64-FD05BF8EFC49}" dt="2022-08-16T19:23:59.479" v="14" actId="47"/>
        <pc:sldMkLst>
          <pc:docMk/>
          <pc:sldMk cId="2322176626" sldId="264"/>
        </pc:sldMkLst>
      </pc:sldChg>
      <pc:sldChg chg="del">
        <pc:chgData name="Betsy Wymer" userId="24d200ec-703f-4a96-8c97-5f2679d8d7a6" providerId="ADAL" clId="{117E9409-F30D-48CC-8D64-FD05BF8EFC49}" dt="2022-08-16T19:24:00.063" v="15" actId="47"/>
        <pc:sldMkLst>
          <pc:docMk/>
          <pc:sldMk cId="2229005087" sldId="265"/>
        </pc:sldMkLst>
      </pc:sldChg>
      <pc:sldChg chg="del">
        <pc:chgData name="Betsy Wymer" userId="24d200ec-703f-4a96-8c97-5f2679d8d7a6" providerId="ADAL" clId="{117E9409-F30D-48CC-8D64-FD05BF8EFC49}" dt="2022-08-16T19:24:00.837" v="16" actId="47"/>
        <pc:sldMkLst>
          <pc:docMk/>
          <pc:sldMk cId="4028314420" sldId="266"/>
        </pc:sldMkLst>
      </pc:sldChg>
      <pc:sldChg chg="modSp mod">
        <pc:chgData name="Betsy Wymer" userId="24d200ec-703f-4a96-8c97-5f2679d8d7a6" providerId="ADAL" clId="{117E9409-F30D-48CC-8D64-FD05BF8EFC49}" dt="2022-08-16T19:23:11.561" v="10" actId="20577"/>
        <pc:sldMkLst>
          <pc:docMk/>
          <pc:sldMk cId="1626736155" sldId="514"/>
        </pc:sldMkLst>
        <pc:spChg chg="mod">
          <ac:chgData name="Betsy Wymer" userId="24d200ec-703f-4a96-8c97-5f2679d8d7a6" providerId="ADAL" clId="{117E9409-F30D-48CC-8D64-FD05BF8EFC49}" dt="2022-08-16T19:23:11.561" v="10" actId="20577"/>
          <ac:spMkLst>
            <pc:docMk/>
            <pc:sldMk cId="1626736155" sldId="514"/>
            <ac:spMk id="6" creationId="{9081FD4E-E477-4A73-B4FB-8FEEAAD3C4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DA18E5-6246-42E9-B50A-8644890E844A}" type="datetimeFigureOut">
              <a:rPr lang="en-US" smtClean="0"/>
              <a:t>8/18/2022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A51EF-49BE-4BFD-AB1F-643EF484C898}" type="slidenum">
              <a:rPr lang="en-US" smtClean="0"/>
              <a:t>‹#›</a:t>
            </a:fld>
            <a:endParaRPr lang="en-US"/>
          </a:p>
        </p:txBody>
      </p:sp>
    </p:spTree>
    <p:extLst>
      <p:ext uri="{BB962C8B-B14F-4D97-AF65-F5344CB8AC3E}">
        <p14:creationId xmlns:p14="http://schemas.microsoft.com/office/powerpoint/2010/main" val="108109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1341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2355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98451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7162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2194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58515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7221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1071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5349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the right team members is imperative for a successful project. An inter-disciplinary team is a must. The team should consist of stakeholders, people the project will impact, but can also consist of someone who can be used as a reference for quality tools, etc.</a:t>
            </a:r>
          </a:p>
          <a:p>
            <a:endParaRPr lang="en-US" dirty="0"/>
          </a:p>
          <a:p>
            <a:r>
              <a:rPr lang="en-US" dirty="0"/>
              <a:t>Project lead – This is usually the data manager</a:t>
            </a:r>
          </a:p>
          <a:p>
            <a:endParaRPr lang="en-US" dirty="0"/>
          </a:p>
          <a:p>
            <a:r>
              <a:rPr lang="en-US" dirty="0"/>
              <a:t>Project sponsor – someone who has executive authority, who is senior management or has direct link to senior management, who can provide resources and help the team overcome barriers.</a:t>
            </a:r>
          </a:p>
          <a:p>
            <a:endParaRPr lang="en-US" dirty="0"/>
          </a:p>
          <a:p>
            <a:r>
              <a:rPr lang="en-US" dirty="0"/>
              <a:t>Quality expert – maybe the project lead, but if not. This person can keep the team on track by referring to the charter providing a methodology, and knowledge of QI tools (charts, </a:t>
            </a:r>
            <a:r>
              <a:rPr lang="en-US" dirty="0" err="1"/>
              <a:t>etc</a:t>
            </a:r>
            <a:r>
              <a:rPr lang="en-US" dirty="0"/>
              <a:t>).</a:t>
            </a:r>
          </a:p>
          <a:p>
            <a:endParaRPr lang="en-US" dirty="0"/>
          </a:p>
          <a:p>
            <a:r>
              <a:rPr lang="en-US" dirty="0"/>
              <a:t>Front line staff – these will be the worker bees. They know their workflow and can give insight.</a:t>
            </a:r>
          </a:p>
          <a:p>
            <a:endParaRPr lang="en-US" dirty="0"/>
          </a:p>
          <a:p>
            <a:r>
              <a:rPr lang="en-US" dirty="0"/>
              <a:t>Stakeholders – other physicians, dept that will be impacted or needed for background knowledge. The patient is a primary stakeholder – don’t forget this!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5349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666666"/>
                </a:solidFill>
                <a:effectLst/>
                <a:latin typeface="Open Sans" panose="020B0606030504020204" pitchFamily="34" charset="0"/>
              </a:rPr>
              <a:t>HRSA defines three dimensions of healthcare quality, which are:</a:t>
            </a:r>
          </a:p>
          <a:p>
            <a:pPr algn="l"/>
            <a:endParaRPr lang="en-US" b="0" i="0" dirty="0">
              <a:solidFill>
                <a:srgbClr val="666666"/>
              </a:solidFill>
              <a:effectLst/>
              <a:latin typeface="Open Sans" panose="020B0606030504020204" pitchFamily="34" charset="0"/>
            </a:endParaRPr>
          </a:p>
          <a:p>
            <a:pPr algn="l">
              <a:buFont typeface="+mj-lt"/>
              <a:buAutoNum type="arabicPeriod"/>
            </a:pPr>
            <a:r>
              <a:rPr lang="en-US" b="0" i="0" dirty="0">
                <a:solidFill>
                  <a:srgbClr val="666666"/>
                </a:solidFill>
                <a:effectLst/>
                <a:latin typeface="Open Sans" panose="020B0606030504020204" pitchFamily="34" charset="0"/>
              </a:rPr>
              <a:t>Structure, which represents the attributes of settings where care is delivered</a:t>
            </a:r>
          </a:p>
          <a:p>
            <a:pPr algn="l">
              <a:buFont typeface="+mj-lt"/>
              <a:buAutoNum type="arabicPeriod"/>
            </a:pPr>
            <a:r>
              <a:rPr lang="en-US" b="0" i="0" dirty="0">
                <a:solidFill>
                  <a:srgbClr val="666666"/>
                </a:solidFill>
                <a:effectLst/>
                <a:latin typeface="Open Sans" panose="020B0606030504020204" pitchFamily="34" charset="0"/>
              </a:rPr>
              <a:t>Process,  whether or not best medical practices are followed.</a:t>
            </a:r>
          </a:p>
          <a:p>
            <a:pPr algn="l">
              <a:buFont typeface="+mj-lt"/>
              <a:buAutoNum type="arabicPeriod"/>
            </a:pPr>
            <a:r>
              <a:rPr lang="en-US" b="0" i="0" dirty="0">
                <a:solidFill>
                  <a:srgbClr val="666666"/>
                </a:solidFill>
                <a:effectLst/>
                <a:latin typeface="Open Sans" panose="020B0606030504020204" pitchFamily="34" charset="0"/>
              </a:rPr>
              <a:t>Outcome, which is the impact of the care on health status.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16389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begin a QI project, consider this question: What are the desired improvements and are they relevant, measurable, accurate, and feasible?</a:t>
            </a:r>
          </a:p>
          <a:p>
            <a:endParaRPr lang="en-US" dirty="0"/>
          </a:p>
          <a:p>
            <a:r>
              <a:rPr lang="en-US" b="1" dirty="0"/>
              <a:t>Relevant</a:t>
            </a:r>
            <a:r>
              <a:rPr lang="en-US" dirty="0"/>
              <a:t> and based on a condition that frequently occurs and/or has a great impact on the patients at your facility </a:t>
            </a:r>
          </a:p>
          <a:p>
            <a:r>
              <a:rPr lang="en-US" b="1" dirty="0"/>
              <a:t>Measurable</a:t>
            </a:r>
            <a:r>
              <a:rPr lang="en-US" dirty="0"/>
              <a:t> and can be realistically and efficiently measured with the facility’s finite resources </a:t>
            </a:r>
          </a:p>
          <a:p>
            <a:r>
              <a:rPr lang="en-US" b="1" dirty="0"/>
              <a:t>Accurate</a:t>
            </a:r>
            <a:r>
              <a:rPr lang="en-US" dirty="0"/>
              <a:t> and based on accepted guidelines or developed through formal group decision-making methods </a:t>
            </a:r>
          </a:p>
          <a:p>
            <a:r>
              <a:rPr lang="en-US" b="1" dirty="0"/>
              <a:t>Feasible</a:t>
            </a:r>
            <a:r>
              <a:rPr lang="en-US" dirty="0"/>
              <a:t> and can realistically be improved given the capacity of the organization’s clinical services and patient population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23353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quality improvement (QI) models, either alone or in combination, is an effective approach for categorizing potential changes to an organization’s system and identifying changes that worked in other similar settings. </a:t>
            </a:r>
          </a:p>
          <a:p>
            <a:r>
              <a:rPr lang="en-US" dirty="0"/>
              <a:t>-QI models help an improvement team to focus on changes that have already proven to be effective, and they also provide guidance on different ways to approach change. </a:t>
            </a:r>
          </a:p>
          <a:p>
            <a:r>
              <a:rPr lang="en-US" dirty="0"/>
              <a:t>-QI models successfully shape quality program infrastructures and guide QI activities to improve overall quality care for various patient populations.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48776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variety of QI models.  Select the one model or a combination of QI models that best suits the Charter or project.  Some examples of QI models are the Care Model, the LEAN Model, the Model for Improvement (PDSA), the FADE model and the Six Sigma (aka Lean Six Sigma). </a:t>
            </a:r>
          </a:p>
          <a:p>
            <a:endParaRPr lang="en-US" dirty="0"/>
          </a:p>
          <a:p>
            <a:r>
              <a:rPr lang="en-US" b="1" dirty="0"/>
              <a:t>Care Model</a:t>
            </a:r>
            <a:r>
              <a:rPr lang="en-US" dirty="0"/>
              <a:t>: There are six fundamental aspects of care identified in the Care Model, which creates a system that promotes high-quality disease and prevention management. It does this by supporting productive interactions between patients, who take an active part in their care, and providers, who have the necessary resources and expertise. </a:t>
            </a:r>
          </a:p>
          <a:p>
            <a:r>
              <a:rPr lang="en-US" b="1" dirty="0"/>
              <a:t>Lean Model</a:t>
            </a:r>
            <a:r>
              <a:rPr lang="en-US" dirty="0"/>
              <a:t>: This model defines value by what a customer (i.e., patient) wants. It maps how the value flows to the customer (i.e., patient), and ensures the competency of the process by making it cost effective and time efficient. </a:t>
            </a:r>
          </a:p>
          <a:p>
            <a:r>
              <a:rPr lang="en-US" b="1" dirty="0"/>
              <a:t>Model for Improvement</a:t>
            </a:r>
            <a:r>
              <a:rPr lang="en-US" dirty="0"/>
              <a:t>: This model focuses on three questions to set the aim or organizational goal, establish measures, and select changes. It incorporates Plan-Do-Study-Act (PDSA) cycles to test changes on a small scale. </a:t>
            </a:r>
          </a:p>
          <a:p>
            <a:r>
              <a:rPr lang="en-US" b="1" dirty="0"/>
              <a:t>FADE</a:t>
            </a:r>
            <a:r>
              <a:rPr lang="en-US" dirty="0"/>
              <a:t>: There are four broad steps to the FADE QI model:  </a:t>
            </a:r>
            <a:r>
              <a:rPr lang="en-US" b="1" dirty="0"/>
              <a:t>Focus</a:t>
            </a:r>
            <a:r>
              <a:rPr lang="en-US" dirty="0"/>
              <a:t>—define process to be improved  </a:t>
            </a:r>
            <a:r>
              <a:rPr lang="en-US" b="1" dirty="0"/>
              <a:t>Analyze</a:t>
            </a:r>
            <a:r>
              <a:rPr lang="en-US" dirty="0"/>
              <a:t>—collect and analyze data  </a:t>
            </a:r>
            <a:r>
              <a:rPr lang="en-US" b="1" dirty="0"/>
              <a:t>Develop</a:t>
            </a:r>
            <a:r>
              <a:rPr lang="en-US" dirty="0"/>
              <a:t>—develop action plans for improvement  </a:t>
            </a:r>
            <a:r>
              <a:rPr lang="en-US" b="1" dirty="0"/>
              <a:t>Execute</a:t>
            </a:r>
            <a:r>
              <a:rPr lang="en-US" dirty="0"/>
              <a:t>—implement the action plans, and Evaluate—measure and monitor the system to ensure success</a:t>
            </a:r>
          </a:p>
          <a:p>
            <a:r>
              <a:rPr lang="en-US" b="1" dirty="0"/>
              <a:t>Six Sigma or Lean Six Sigma: </a:t>
            </a:r>
            <a:r>
              <a:rPr lang="en-US" dirty="0"/>
              <a:t>Six Sigma is a measurement-based strategy for process improvement and problem reduction.</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1745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55522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DF4DB8-CF5F-4535-A1AE-F0BF3BEAD9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72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48384" y="1225296"/>
            <a:ext cx="9314688" cy="1828800"/>
          </a:xfrm>
        </p:spPr>
        <p:txBody>
          <a:bodyPr/>
          <a:lstStyle>
            <a:lvl1pPr>
              <a:defRPr sz="4400"/>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Slide Number Placeholder 3"/>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191238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3693586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196753"/>
            <a:ext cx="2743200" cy="4929411"/>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1196753"/>
            <a:ext cx="8026400" cy="49294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1640116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223068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3"/>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3330461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09600" y="2575446"/>
            <a:ext cx="5384800" cy="35178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2564905"/>
            <a:ext cx="5384800" cy="356125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Slide Number Placeholder 4"/>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2924483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4" name="Content Placeholder 3"/>
          <p:cNvSpPr>
            <a:spLocks noGrp="1"/>
          </p:cNvSpPr>
          <p:nvPr>
            <p:ph sz="half" idx="2"/>
          </p:nvPr>
        </p:nvSpPr>
        <p:spPr>
          <a:xfrm>
            <a:off x="609600" y="2492896"/>
            <a:ext cx="5386917" cy="36332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Content Placeholder 5"/>
          <p:cNvSpPr>
            <a:spLocks noGrp="1"/>
          </p:cNvSpPr>
          <p:nvPr>
            <p:ph sz="quarter" idx="4"/>
          </p:nvPr>
        </p:nvSpPr>
        <p:spPr>
          <a:xfrm>
            <a:off x="6193368" y="2492896"/>
            <a:ext cx="5389033" cy="36332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Slide Number Placeholder 2"/>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1946866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3392" y="1196752"/>
            <a:ext cx="10972800" cy="792088"/>
          </a:xfrm>
        </p:spPr>
        <p:txBody>
          <a:bodyPr/>
          <a:lstStyle>
            <a:lvl1pPr>
              <a:defRPr sz="4000"/>
            </a:lvl1pPr>
          </a:lstStyle>
          <a:p>
            <a:r>
              <a:rPr lang="en-US"/>
              <a:t>Click to edit Master title style</a:t>
            </a:r>
            <a:endParaRPr lang="en-GB" dirty="0"/>
          </a:p>
        </p:txBody>
      </p:sp>
      <p:sp>
        <p:nvSpPr>
          <p:cNvPr id="3" name="Slide Number Placeholder 2"/>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2340000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110019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3392" y="1124744"/>
            <a:ext cx="11041227" cy="730002"/>
          </a:xfrm>
        </p:spPr>
        <p:txBody>
          <a:bodyPr anchor="b"/>
          <a:lstStyle>
            <a:lvl1pPr algn="l">
              <a:defRPr sz="2000" b="1"/>
            </a:lvl1pPr>
          </a:lstStyle>
          <a:p>
            <a:r>
              <a:rPr lang="en-US"/>
              <a:t>Click to edit Master title style</a:t>
            </a:r>
            <a:endParaRPr lang="en-GB" dirty="0"/>
          </a:p>
        </p:txBody>
      </p:sp>
      <p:sp>
        <p:nvSpPr>
          <p:cNvPr id="3" name="Content Placeholder 2"/>
          <p:cNvSpPr>
            <a:spLocks noGrp="1"/>
          </p:cNvSpPr>
          <p:nvPr>
            <p:ph idx="1"/>
          </p:nvPr>
        </p:nvSpPr>
        <p:spPr>
          <a:xfrm>
            <a:off x="4766733" y="1916833"/>
            <a:ext cx="6815667"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916833"/>
            <a:ext cx="4011084"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1957205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23392" y="1340768"/>
            <a:ext cx="11233248" cy="460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2" name="Slide Number Placeholder 1"/>
          <p:cNvSpPr>
            <a:spLocks noGrp="1"/>
          </p:cNvSpPr>
          <p:nvPr>
            <p:ph type="sldNum" sz="quarter" idx="10"/>
          </p:nvPr>
        </p:nvSpPr>
        <p:spPr/>
        <p:txBody>
          <a:bodyPr/>
          <a:lstStyle/>
          <a:p>
            <a:fld id="{19BB7DA4-2697-4546-83A3-2C93572BA837}" type="slidenum">
              <a:rPr lang="en-US" smtClean="0"/>
              <a:pPr/>
              <a:t>‹#›</a:t>
            </a:fld>
            <a:endParaRPr lang="en-US" dirty="0"/>
          </a:p>
        </p:txBody>
      </p:sp>
    </p:spTree>
    <p:extLst>
      <p:ext uri="{BB962C8B-B14F-4D97-AF65-F5344CB8AC3E}">
        <p14:creationId xmlns:p14="http://schemas.microsoft.com/office/powerpoint/2010/main" val="35478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381" y="91420"/>
            <a:ext cx="8913316" cy="674384"/>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2420889"/>
            <a:ext cx="10972800" cy="3600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8" name="Straight Connector 7"/>
          <p:cNvCxnSpPr/>
          <p:nvPr/>
        </p:nvCxnSpPr>
        <p:spPr>
          <a:xfrm>
            <a:off x="0" y="926592"/>
            <a:ext cx="12192000" cy="0"/>
          </a:xfrm>
          <a:prstGeom prst="line">
            <a:avLst/>
          </a:prstGeom>
          <a:ln w="63500">
            <a:solidFill>
              <a:srgbClr val="C0000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4"/>
          </p:nvPr>
        </p:nvSpPr>
        <p:spPr>
          <a:xfrm>
            <a:off x="609600" y="618664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B7DA4-2697-4546-83A3-2C93572BA837}" type="slidenum">
              <a:rPr lang="en-US" smtClean="0"/>
              <a:pPr/>
              <a:t>‹#›</a:t>
            </a:fld>
            <a:endParaRPr lang="en-US" dirty="0"/>
          </a:p>
        </p:txBody>
      </p:sp>
      <p:pic>
        <p:nvPicPr>
          <p:cNvPr id="7" name="Picture 6">
            <a:extLst>
              <a:ext uri="{FF2B5EF4-FFF2-40B4-BE49-F238E27FC236}">
                <a16:creationId xmlns:a16="http://schemas.microsoft.com/office/drawing/2014/main" id="{09899999-BF83-4CD2-A8EA-01716F0160B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501837" y="6369205"/>
            <a:ext cx="6080563" cy="365126"/>
          </a:xfrm>
          <a:prstGeom prst="rect">
            <a:avLst/>
          </a:prstGeom>
        </p:spPr>
      </p:pic>
      <p:pic>
        <p:nvPicPr>
          <p:cNvPr id="9" name="Picture 8">
            <a:extLst>
              <a:ext uri="{FF2B5EF4-FFF2-40B4-BE49-F238E27FC236}">
                <a16:creationId xmlns:a16="http://schemas.microsoft.com/office/drawing/2014/main" id="{1E79FB0B-0BA5-4346-AFE5-6E3BF2F3BE50}"/>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p:blipFill>
        <p:spPr>
          <a:xfrm>
            <a:off x="9276392" y="61470"/>
            <a:ext cx="2306008" cy="826704"/>
          </a:xfrm>
          <a:prstGeom prst="rect">
            <a:avLst/>
          </a:prstGeom>
        </p:spPr>
      </p:pic>
    </p:spTree>
    <p:extLst>
      <p:ext uri="{BB962C8B-B14F-4D97-AF65-F5344CB8AC3E}">
        <p14:creationId xmlns:p14="http://schemas.microsoft.com/office/powerpoint/2010/main" val="1948862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3200" kern="1200">
          <a:solidFill>
            <a:srgbClr val="C0000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bwymer@svspso.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vqi.org/quality-improvemen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1326" y="1641537"/>
            <a:ext cx="7772400" cy="1470025"/>
          </a:xfrm>
        </p:spPr>
        <p:txBody>
          <a:bodyPr>
            <a:normAutofit/>
          </a:bodyPr>
          <a:lstStyle/>
          <a:p>
            <a:pPr algn="ctr"/>
            <a:br>
              <a:rPr lang="en-US" b="1" dirty="0"/>
            </a:br>
            <a:endParaRPr lang="en-US" b="1" dirty="0"/>
          </a:p>
        </p:txBody>
      </p:sp>
      <p:sp>
        <p:nvSpPr>
          <p:cNvPr id="3" name="Subtitle 2"/>
          <p:cNvSpPr>
            <a:spLocks noGrp="1"/>
          </p:cNvSpPr>
          <p:nvPr>
            <p:ph type="subTitle" idx="1"/>
          </p:nvPr>
        </p:nvSpPr>
        <p:spPr>
          <a:xfrm>
            <a:off x="1564749" y="1847851"/>
            <a:ext cx="9999722" cy="3938801"/>
          </a:xfrm>
        </p:spPr>
        <p:txBody>
          <a:bodyPr>
            <a:normAutofit/>
          </a:bodyPr>
          <a:lstStyle/>
          <a:p>
            <a:r>
              <a:rPr lang="en-US" sz="4400" b="1" dirty="0">
                <a:solidFill>
                  <a:schemeClr val="tx2"/>
                </a:solidFill>
                <a:latin typeface="+mj-lt"/>
              </a:rPr>
              <a:t>FIT Program Charters</a:t>
            </a:r>
          </a:p>
          <a:p>
            <a:endParaRPr lang="en-US" sz="4000" b="1" dirty="0">
              <a:solidFill>
                <a:schemeClr val="tx2"/>
              </a:solidFill>
              <a:latin typeface="+mj-lt"/>
            </a:endParaRPr>
          </a:p>
          <a:p>
            <a:r>
              <a:rPr lang="en-US" sz="4000" b="1" dirty="0">
                <a:solidFill>
                  <a:schemeClr val="tx2"/>
                </a:solidFill>
                <a:latin typeface="+mj-lt"/>
              </a:rPr>
              <a:t>Betsy Wymer, DNP, RN, CV-BC</a:t>
            </a:r>
          </a:p>
          <a:p>
            <a:r>
              <a:rPr lang="en-US" sz="4000" b="1" dirty="0">
                <a:solidFill>
                  <a:schemeClr val="tx2"/>
                </a:solidFill>
                <a:latin typeface="+mj-lt"/>
              </a:rPr>
              <a:t>SVS PSO Director of Quality</a:t>
            </a:r>
          </a:p>
        </p:txBody>
      </p:sp>
    </p:spTree>
    <p:extLst>
      <p:ext uri="{BB962C8B-B14F-4D97-AF65-F5344CB8AC3E}">
        <p14:creationId xmlns:p14="http://schemas.microsoft.com/office/powerpoint/2010/main" val="2200563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890F-8D0D-48DD-A462-B0DBE4927CAF}"/>
              </a:ext>
            </a:extLst>
          </p:cNvPr>
          <p:cNvSpPr>
            <a:spLocks noGrp="1"/>
          </p:cNvSpPr>
          <p:nvPr>
            <p:ph type="title"/>
          </p:nvPr>
        </p:nvSpPr>
        <p:spPr/>
        <p:txBody>
          <a:bodyPr/>
          <a:lstStyle/>
          <a:p>
            <a:r>
              <a:rPr lang="en-US" dirty="0"/>
              <a:t>Problem Statement</a:t>
            </a:r>
          </a:p>
        </p:txBody>
      </p:sp>
      <p:sp>
        <p:nvSpPr>
          <p:cNvPr id="4" name="Slide Number Placeholder 3">
            <a:extLst>
              <a:ext uri="{FF2B5EF4-FFF2-40B4-BE49-F238E27FC236}">
                <a16:creationId xmlns:a16="http://schemas.microsoft.com/office/drawing/2014/main" id="{84B03055-DB84-46B4-BB40-879B728F5D1C}"/>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10</a:t>
            </a:fld>
            <a:endParaRPr lang="en-US" dirty="0">
              <a:solidFill>
                <a:prstClr val="black">
                  <a:tint val="75000"/>
                </a:prstClr>
              </a:solidFill>
              <a:latin typeface="Calibri"/>
            </a:endParaRPr>
          </a:p>
        </p:txBody>
      </p:sp>
      <p:sp>
        <p:nvSpPr>
          <p:cNvPr id="5" name="Content Placeholder 4">
            <a:extLst>
              <a:ext uri="{FF2B5EF4-FFF2-40B4-BE49-F238E27FC236}">
                <a16:creationId xmlns:a16="http://schemas.microsoft.com/office/drawing/2014/main" id="{9A8750B6-4E78-4D83-9294-6B0D38BD5E38}"/>
              </a:ext>
            </a:extLst>
          </p:cNvPr>
          <p:cNvSpPr>
            <a:spLocks noGrp="1"/>
          </p:cNvSpPr>
          <p:nvPr>
            <p:ph idx="1"/>
          </p:nvPr>
        </p:nvSpPr>
        <p:spPr>
          <a:xfrm>
            <a:off x="1981200" y="1204913"/>
            <a:ext cx="8229600" cy="4816376"/>
          </a:xfrm>
        </p:spPr>
        <p:txBody>
          <a:bodyPr>
            <a:normAutofit fontScale="92500" lnSpcReduction="10000"/>
          </a:bodyPr>
          <a:lstStyle/>
          <a:p>
            <a:r>
              <a:rPr lang="en-US" dirty="0">
                <a:solidFill>
                  <a:srgbClr val="002060"/>
                </a:solidFill>
              </a:rPr>
              <a:t>Be clear and concise</a:t>
            </a:r>
          </a:p>
          <a:p>
            <a:r>
              <a:rPr lang="en-US" dirty="0">
                <a:solidFill>
                  <a:srgbClr val="002060"/>
                </a:solidFill>
              </a:rPr>
              <a:t>Be specific</a:t>
            </a:r>
          </a:p>
          <a:p>
            <a:r>
              <a:rPr lang="en-US" dirty="0">
                <a:solidFill>
                  <a:srgbClr val="002060"/>
                </a:solidFill>
              </a:rPr>
              <a:t>Measurable</a:t>
            </a:r>
          </a:p>
          <a:p>
            <a:r>
              <a:rPr lang="en-US" dirty="0">
                <a:solidFill>
                  <a:srgbClr val="002060"/>
                </a:solidFill>
              </a:rPr>
              <a:t>Be relevant</a:t>
            </a:r>
          </a:p>
          <a:p>
            <a:endParaRPr lang="en-US" dirty="0">
              <a:solidFill>
                <a:srgbClr val="002060"/>
              </a:solidFill>
            </a:endParaRPr>
          </a:p>
          <a:p>
            <a:pPr algn="l"/>
            <a:r>
              <a:rPr lang="en-US" dirty="0">
                <a:solidFill>
                  <a:srgbClr val="002060"/>
                </a:solidFill>
              </a:rPr>
              <a:t>Example:</a:t>
            </a:r>
            <a:endParaRPr lang="en-US" sz="1800" dirty="0">
              <a:solidFill>
                <a:srgbClr val="000000"/>
              </a:solidFill>
              <a:latin typeface="Calibri" panose="020F0502020204030204" pitchFamily="34" charset="0"/>
            </a:endParaRPr>
          </a:p>
          <a:p>
            <a:pPr marL="0" indent="0">
              <a:buNone/>
            </a:pPr>
            <a:r>
              <a:rPr lang="en-US" sz="1800" dirty="0">
                <a:solidFill>
                  <a:srgbClr val="002060"/>
                </a:solidFill>
                <a:latin typeface="Calibri" panose="020F0502020204030204" pitchFamily="34" charset="0"/>
              </a:rPr>
              <a:t> “There is inadequate follow up among patients with peripheral artery disease (PAD) who have undergone lower extremity revascularization at </a:t>
            </a:r>
            <a:r>
              <a:rPr lang="en-US" sz="1800" dirty="0" err="1">
                <a:solidFill>
                  <a:srgbClr val="002060"/>
                </a:solidFill>
                <a:latin typeface="Calibri" panose="020F0502020204030204" pitchFamily="34" charset="0"/>
              </a:rPr>
              <a:t>xxxxx</a:t>
            </a:r>
            <a:r>
              <a:rPr lang="en-US" sz="1800" dirty="0">
                <a:solidFill>
                  <a:srgbClr val="002060"/>
                </a:solidFill>
                <a:latin typeface="Calibri" panose="020F0502020204030204" pitchFamily="34" charset="0"/>
              </a:rPr>
              <a:t> center. Using VQI data, a review of all patients who had lower extremity revascularization for PAD in 2018 demonstrated that 29% (N=161) of patients were lost to follow up and did not have one year follow up (9 – 21 months window). VQI data demonstrates that loss to follow up after revascularization for PAD is associated with increased mortality.” </a:t>
            </a:r>
            <a:r>
              <a:rPr lang="en-US" sz="1800" dirty="0">
                <a:solidFill>
                  <a:srgbClr val="000000"/>
                </a:solidFill>
                <a:latin typeface="Calibri" panose="020F0502020204030204" pitchFamily="34" charset="0"/>
              </a:rPr>
              <a:t>	</a:t>
            </a:r>
          </a:p>
          <a:p>
            <a:pPr marL="0" indent="0">
              <a:buNone/>
            </a:pPr>
            <a:endParaRPr lang="en-US" dirty="0">
              <a:solidFill>
                <a:srgbClr val="002060"/>
              </a:solidFill>
            </a:endParaRPr>
          </a:p>
          <a:p>
            <a:endParaRPr lang="en-US" dirty="0">
              <a:solidFill>
                <a:srgbClr val="002060"/>
              </a:solidFill>
            </a:endParaRPr>
          </a:p>
          <a:p>
            <a:endParaRPr lang="en-US" dirty="0">
              <a:solidFill>
                <a:srgbClr val="002060"/>
              </a:solidFill>
            </a:endParaRPr>
          </a:p>
        </p:txBody>
      </p:sp>
      <p:pic>
        <p:nvPicPr>
          <p:cNvPr id="6" name="Picture 5">
            <a:extLst>
              <a:ext uri="{FF2B5EF4-FFF2-40B4-BE49-F238E27FC236}">
                <a16:creationId xmlns:a16="http://schemas.microsoft.com/office/drawing/2014/main" id="{61061B3F-1221-4FC0-A585-726F242A80B1}"/>
              </a:ext>
            </a:extLst>
          </p:cNvPr>
          <p:cNvPicPr>
            <a:picLocks noChangeAspect="1"/>
          </p:cNvPicPr>
          <p:nvPr/>
        </p:nvPicPr>
        <p:blipFill>
          <a:blip r:embed="rId3"/>
          <a:stretch>
            <a:fillRect/>
          </a:stretch>
        </p:blipFill>
        <p:spPr>
          <a:xfrm>
            <a:off x="6605602" y="1252543"/>
            <a:ext cx="2743200" cy="2695538"/>
          </a:xfrm>
          <a:prstGeom prst="rect">
            <a:avLst/>
          </a:prstGeom>
          <a:ln w="63500">
            <a:solidFill>
              <a:schemeClr val="accent1">
                <a:shade val="50000"/>
              </a:schemeClr>
            </a:solidFill>
          </a:ln>
        </p:spPr>
      </p:pic>
    </p:spTree>
    <p:extLst>
      <p:ext uri="{BB962C8B-B14F-4D97-AF65-F5344CB8AC3E}">
        <p14:creationId xmlns:p14="http://schemas.microsoft.com/office/powerpoint/2010/main" val="3007135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890F-8D0D-48DD-A462-B0DBE4927CAF}"/>
              </a:ext>
            </a:extLst>
          </p:cNvPr>
          <p:cNvSpPr>
            <a:spLocks noGrp="1"/>
          </p:cNvSpPr>
          <p:nvPr>
            <p:ph type="title"/>
          </p:nvPr>
        </p:nvSpPr>
        <p:spPr/>
        <p:txBody>
          <a:bodyPr/>
          <a:lstStyle/>
          <a:p>
            <a:r>
              <a:rPr lang="en-US" dirty="0"/>
              <a:t>Scope</a:t>
            </a:r>
          </a:p>
        </p:txBody>
      </p:sp>
      <p:sp>
        <p:nvSpPr>
          <p:cNvPr id="4" name="Slide Number Placeholder 3">
            <a:extLst>
              <a:ext uri="{FF2B5EF4-FFF2-40B4-BE49-F238E27FC236}">
                <a16:creationId xmlns:a16="http://schemas.microsoft.com/office/drawing/2014/main" id="{84B03055-DB84-46B4-BB40-879B728F5D1C}"/>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11</a:t>
            </a:fld>
            <a:endParaRPr lang="en-US" dirty="0">
              <a:solidFill>
                <a:prstClr val="black">
                  <a:tint val="75000"/>
                </a:prstClr>
              </a:solidFill>
              <a:latin typeface="Calibri"/>
            </a:endParaRPr>
          </a:p>
        </p:txBody>
      </p:sp>
      <p:sp>
        <p:nvSpPr>
          <p:cNvPr id="5" name="Content Placeholder 4">
            <a:extLst>
              <a:ext uri="{FF2B5EF4-FFF2-40B4-BE49-F238E27FC236}">
                <a16:creationId xmlns:a16="http://schemas.microsoft.com/office/drawing/2014/main" id="{9A8750B6-4E78-4D83-9294-6B0D38BD5E38}"/>
              </a:ext>
            </a:extLst>
          </p:cNvPr>
          <p:cNvSpPr>
            <a:spLocks noGrp="1"/>
          </p:cNvSpPr>
          <p:nvPr>
            <p:ph idx="1"/>
          </p:nvPr>
        </p:nvSpPr>
        <p:spPr>
          <a:xfrm>
            <a:off x="1981200" y="1128713"/>
            <a:ext cx="8229600" cy="4892576"/>
          </a:xfrm>
        </p:spPr>
        <p:txBody>
          <a:bodyPr/>
          <a:lstStyle/>
          <a:p>
            <a:r>
              <a:rPr lang="en-US" dirty="0">
                <a:solidFill>
                  <a:srgbClr val="002060"/>
                </a:solidFill>
              </a:rPr>
              <a:t>Scope</a:t>
            </a:r>
          </a:p>
          <a:p>
            <a:pPr lvl="1"/>
            <a:r>
              <a:rPr lang="en-US" dirty="0">
                <a:solidFill>
                  <a:srgbClr val="002060"/>
                </a:solidFill>
              </a:rPr>
              <a:t>What areas do you want to improve and consider over what timeframe?</a:t>
            </a:r>
          </a:p>
          <a:p>
            <a:pPr lvl="1"/>
            <a:endParaRPr lang="en-US" dirty="0">
              <a:solidFill>
                <a:srgbClr val="002060"/>
              </a:solidFill>
            </a:endParaRPr>
          </a:p>
          <a:p>
            <a:pPr lvl="1"/>
            <a:r>
              <a:rPr lang="en-US" dirty="0">
                <a:solidFill>
                  <a:srgbClr val="002060"/>
                </a:solidFill>
              </a:rPr>
              <a:t>Example</a:t>
            </a:r>
            <a:endParaRPr lang="en-US" sz="1800" dirty="0">
              <a:solidFill>
                <a:srgbClr val="000000"/>
              </a:solidFill>
              <a:latin typeface="Calibri" panose="020F0502020204030204" pitchFamily="34" charset="0"/>
            </a:endParaRPr>
          </a:p>
          <a:p>
            <a:pPr marL="0" indent="0">
              <a:buNone/>
            </a:pPr>
            <a:r>
              <a:rPr lang="en-US" sz="1800" dirty="0">
                <a:solidFill>
                  <a:srgbClr val="002060"/>
                </a:solidFill>
                <a:latin typeface="Calibri" panose="020F0502020204030204" pitchFamily="34" charset="0"/>
              </a:rPr>
              <a:t>“This project will include patients undergoing lower extremity revascularization within the </a:t>
            </a:r>
            <a:r>
              <a:rPr lang="en-US" sz="1800" dirty="0" err="1">
                <a:solidFill>
                  <a:srgbClr val="002060"/>
                </a:solidFill>
                <a:latin typeface="Calibri" panose="020F0502020204030204" pitchFamily="34" charset="0"/>
              </a:rPr>
              <a:t>xxxxxx</a:t>
            </a:r>
            <a:r>
              <a:rPr lang="en-US" sz="1800" dirty="0">
                <a:solidFill>
                  <a:srgbClr val="002060"/>
                </a:solidFill>
                <a:latin typeface="Calibri" panose="020F0502020204030204" pitchFamily="34" charset="0"/>
              </a:rPr>
              <a:t> center care areas. The project will require participation from vascular specialists performing lower extremity revascularization (open and endovascular) including vascular surgery, interventional cardiology, and interventional radiology, inpatient and outpatient physician extenders, EPIC clinical support, and administrative/scheduling reinforcements.”	</a:t>
            </a:r>
          </a:p>
          <a:p>
            <a:pPr marL="914400" lvl="2" indent="0">
              <a:buNone/>
            </a:pPr>
            <a:endParaRPr lang="en-US" dirty="0">
              <a:solidFill>
                <a:srgbClr val="002060"/>
              </a:solidFill>
            </a:endParaRPr>
          </a:p>
        </p:txBody>
      </p:sp>
    </p:spTree>
    <p:extLst>
      <p:ext uri="{BB962C8B-B14F-4D97-AF65-F5344CB8AC3E}">
        <p14:creationId xmlns:p14="http://schemas.microsoft.com/office/powerpoint/2010/main" val="2292122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890F-8D0D-48DD-A462-B0DBE4927CAF}"/>
              </a:ext>
            </a:extLst>
          </p:cNvPr>
          <p:cNvSpPr>
            <a:spLocks noGrp="1"/>
          </p:cNvSpPr>
          <p:nvPr>
            <p:ph type="title"/>
          </p:nvPr>
        </p:nvSpPr>
        <p:spPr/>
        <p:txBody>
          <a:bodyPr/>
          <a:lstStyle/>
          <a:p>
            <a:r>
              <a:rPr lang="en-US" dirty="0"/>
              <a:t>Deliverables</a:t>
            </a:r>
          </a:p>
        </p:txBody>
      </p:sp>
      <p:sp>
        <p:nvSpPr>
          <p:cNvPr id="4" name="Slide Number Placeholder 3">
            <a:extLst>
              <a:ext uri="{FF2B5EF4-FFF2-40B4-BE49-F238E27FC236}">
                <a16:creationId xmlns:a16="http://schemas.microsoft.com/office/drawing/2014/main" id="{84B03055-DB84-46B4-BB40-879B728F5D1C}"/>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12</a:t>
            </a:fld>
            <a:endParaRPr lang="en-US" dirty="0">
              <a:solidFill>
                <a:prstClr val="black">
                  <a:tint val="75000"/>
                </a:prstClr>
              </a:solidFill>
              <a:latin typeface="Calibri"/>
            </a:endParaRPr>
          </a:p>
        </p:txBody>
      </p:sp>
      <p:sp>
        <p:nvSpPr>
          <p:cNvPr id="5" name="Content Placeholder 4">
            <a:extLst>
              <a:ext uri="{FF2B5EF4-FFF2-40B4-BE49-F238E27FC236}">
                <a16:creationId xmlns:a16="http://schemas.microsoft.com/office/drawing/2014/main" id="{9A8750B6-4E78-4D83-9294-6B0D38BD5E38}"/>
              </a:ext>
            </a:extLst>
          </p:cNvPr>
          <p:cNvSpPr>
            <a:spLocks noGrp="1"/>
          </p:cNvSpPr>
          <p:nvPr>
            <p:ph idx="1"/>
          </p:nvPr>
        </p:nvSpPr>
        <p:spPr>
          <a:xfrm>
            <a:off x="1981200" y="1219201"/>
            <a:ext cx="8229600" cy="5419725"/>
          </a:xfrm>
        </p:spPr>
        <p:txBody>
          <a:bodyPr>
            <a:normAutofit fontScale="85000" lnSpcReduction="20000"/>
          </a:bodyPr>
          <a:lstStyle/>
          <a:p>
            <a:r>
              <a:rPr lang="en-US" dirty="0">
                <a:solidFill>
                  <a:srgbClr val="002060"/>
                </a:solidFill>
              </a:rPr>
              <a:t>Deliverables</a:t>
            </a:r>
          </a:p>
          <a:p>
            <a:pPr lvl="1"/>
            <a:r>
              <a:rPr lang="en-US" dirty="0">
                <a:solidFill>
                  <a:srgbClr val="002060"/>
                </a:solidFill>
              </a:rPr>
              <a:t>What new processes will you need to deliver in order to achieve your goal?</a:t>
            </a:r>
          </a:p>
          <a:p>
            <a:pPr lvl="1"/>
            <a:r>
              <a:rPr lang="en-US" dirty="0">
                <a:solidFill>
                  <a:srgbClr val="002060"/>
                </a:solidFill>
              </a:rPr>
              <a:t>Examples</a:t>
            </a:r>
            <a:endParaRPr lang="en-US" sz="1800" dirty="0">
              <a:solidFill>
                <a:srgbClr val="000000"/>
              </a:solidFill>
              <a:latin typeface="Calibri" panose="020F0502020204030204" pitchFamily="34" charset="0"/>
            </a:endParaRPr>
          </a:p>
          <a:p>
            <a:pPr marL="0" indent="0">
              <a:buNone/>
            </a:pPr>
            <a:r>
              <a:rPr lang="en-US" sz="1900" dirty="0">
                <a:solidFill>
                  <a:srgbClr val="002060"/>
                </a:solidFill>
                <a:latin typeface="Calibri" panose="020F0502020204030204" pitchFamily="34" charset="0"/>
              </a:rPr>
              <a:t>1. MD Project Leader will address all physicians performing lower extremity revascularization regarding appropriate follow up </a:t>
            </a:r>
          </a:p>
          <a:p>
            <a:pPr marL="0" indent="0">
              <a:buNone/>
            </a:pPr>
            <a:r>
              <a:rPr lang="en-US" sz="1900" dirty="0">
                <a:solidFill>
                  <a:srgbClr val="002060"/>
                </a:solidFill>
                <a:latin typeface="Calibri" panose="020F0502020204030204" pitchFamily="34" charset="0"/>
              </a:rPr>
              <a:t>2. MD Project leader and project members will contact all those lost to follow up via telephone to identify barriers to follow up (e.g. socioeconomic factors, geographic factors, different vascular provider, </a:t>
            </a:r>
            <a:r>
              <a:rPr lang="en-US" sz="1900" dirty="0" err="1">
                <a:solidFill>
                  <a:srgbClr val="002060"/>
                </a:solidFill>
                <a:latin typeface="Calibri" panose="020F0502020204030204" pitchFamily="34" charset="0"/>
              </a:rPr>
              <a:t>etc</a:t>
            </a:r>
            <a:r>
              <a:rPr lang="en-US" sz="1900" dirty="0">
                <a:solidFill>
                  <a:srgbClr val="002060"/>
                </a:solidFill>
                <a:latin typeface="Calibri" panose="020F0502020204030204" pitchFamily="34" charset="0"/>
              </a:rPr>
              <a:t>). </a:t>
            </a:r>
          </a:p>
          <a:p>
            <a:pPr marL="0" indent="0">
              <a:buNone/>
            </a:pPr>
            <a:r>
              <a:rPr lang="en-US" sz="1900" dirty="0">
                <a:solidFill>
                  <a:srgbClr val="002060"/>
                </a:solidFill>
                <a:latin typeface="Calibri" panose="020F0502020204030204" pitchFamily="34" charset="0"/>
              </a:rPr>
              <a:t>3. All patients lost to follow up with receive formal letter draft by the MD Project Leader requesting follow up appointment as appropriate. </a:t>
            </a:r>
          </a:p>
          <a:p>
            <a:pPr marL="0" indent="0">
              <a:buNone/>
            </a:pPr>
            <a:r>
              <a:rPr lang="en-US" sz="1900" dirty="0">
                <a:solidFill>
                  <a:srgbClr val="002060"/>
                </a:solidFill>
                <a:latin typeface="Calibri" panose="020F0502020204030204" pitchFamily="34" charset="0"/>
              </a:rPr>
              <a:t>4. Survey results will be analyzed to identify key factor contributing to loss of follow up. </a:t>
            </a:r>
          </a:p>
          <a:p>
            <a:pPr marL="0" indent="0">
              <a:buNone/>
            </a:pPr>
            <a:r>
              <a:rPr lang="en-US" sz="1900" dirty="0">
                <a:solidFill>
                  <a:srgbClr val="002060"/>
                </a:solidFill>
                <a:latin typeface="Calibri" panose="020F0502020204030204" pitchFamily="34" charset="0"/>
              </a:rPr>
              <a:t>5. Results will be analyzed in 3-4 months to identify the percent of patients who were initially lost to follow up who have returned to be seen by their vascular specialist. </a:t>
            </a:r>
          </a:p>
          <a:p>
            <a:pPr marL="0" indent="0">
              <a:buNone/>
            </a:pPr>
            <a:r>
              <a:rPr lang="en-US" sz="1900" dirty="0">
                <a:solidFill>
                  <a:srgbClr val="002060"/>
                </a:solidFill>
                <a:latin typeface="Calibri" panose="020F0502020204030204" pitchFamily="34" charset="0"/>
              </a:rPr>
              <a:t>6. Outcomes of patients will be tracked after following up to assess for recurrence of symptoms, compliance with medical therapy, results of imaging, and necessary reinterventions </a:t>
            </a:r>
          </a:p>
          <a:p>
            <a:pPr marL="0" indent="0">
              <a:buNone/>
            </a:pPr>
            <a:r>
              <a:rPr lang="en-US" sz="1900" dirty="0">
                <a:solidFill>
                  <a:srgbClr val="002060"/>
                </a:solidFill>
                <a:latin typeface="Calibri" panose="020F0502020204030204" pitchFamily="34" charset="0"/>
              </a:rPr>
              <a:t>7. Effort (time) in trying to reach patients will be tracked by the QI team </a:t>
            </a:r>
          </a:p>
          <a:p>
            <a:pPr marL="0" indent="0">
              <a:buNone/>
            </a:pPr>
            <a:r>
              <a:rPr lang="en-US" sz="1900" dirty="0">
                <a:solidFill>
                  <a:srgbClr val="002060"/>
                </a:solidFill>
                <a:latin typeface="Calibri" panose="020F0502020204030204" pitchFamily="34" charset="0"/>
              </a:rPr>
              <a:t>8. Epic analytics will track clinic visits, imaging, procedures, and downstream revenue generated from decreasing lost to follow up </a:t>
            </a:r>
          </a:p>
          <a:p>
            <a:pPr marL="0" indent="0">
              <a:buNone/>
            </a:pPr>
            <a:r>
              <a:rPr lang="en-US" sz="1900" dirty="0">
                <a:solidFill>
                  <a:srgbClr val="000000"/>
                </a:solidFill>
                <a:latin typeface="Calibri" panose="020F0502020204030204" pitchFamily="34" charset="0"/>
              </a:rPr>
              <a:t>	</a:t>
            </a:r>
          </a:p>
          <a:p>
            <a:pPr marL="457200" lvl="1" indent="0">
              <a:buNone/>
            </a:pPr>
            <a:endParaRPr lang="en-US" dirty="0">
              <a:solidFill>
                <a:srgbClr val="002060"/>
              </a:solidFill>
            </a:endParaRPr>
          </a:p>
          <a:p>
            <a:endParaRPr lang="en-US" dirty="0"/>
          </a:p>
        </p:txBody>
      </p:sp>
    </p:spTree>
    <p:extLst>
      <p:ext uri="{BB962C8B-B14F-4D97-AF65-F5344CB8AC3E}">
        <p14:creationId xmlns:p14="http://schemas.microsoft.com/office/powerpoint/2010/main" val="1857291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890F-8D0D-48DD-A462-B0DBE4927CAF}"/>
              </a:ext>
            </a:extLst>
          </p:cNvPr>
          <p:cNvSpPr>
            <a:spLocks noGrp="1"/>
          </p:cNvSpPr>
          <p:nvPr>
            <p:ph type="title"/>
          </p:nvPr>
        </p:nvSpPr>
        <p:spPr/>
        <p:txBody>
          <a:bodyPr/>
          <a:lstStyle/>
          <a:p>
            <a:r>
              <a:rPr lang="en-US" dirty="0"/>
              <a:t>Key Metrics</a:t>
            </a:r>
          </a:p>
        </p:txBody>
      </p:sp>
      <p:sp>
        <p:nvSpPr>
          <p:cNvPr id="4" name="Slide Number Placeholder 3">
            <a:extLst>
              <a:ext uri="{FF2B5EF4-FFF2-40B4-BE49-F238E27FC236}">
                <a16:creationId xmlns:a16="http://schemas.microsoft.com/office/drawing/2014/main" id="{84B03055-DB84-46B4-BB40-879B728F5D1C}"/>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13</a:t>
            </a:fld>
            <a:endParaRPr lang="en-US" dirty="0">
              <a:solidFill>
                <a:prstClr val="black">
                  <a:tint val="75000"/>
                </a:prstClr>
              </a:solidFill>
              <a:latin typeface="Calibri"/>
            </a:endParaRPr>
          </a:p>
        </p:txBody>
      </p:sp>
      <p:sp>
        <p:nvSpPr>
          <p:cNvPr id="5" name="Content Placeholder 4">
            <a:extLst>
              <a:ext uri="{FF2B5EF4-FFF2-40B4-BE49-F238E27FC236}">
                <a16:creationId xmlns:a16="http://schemas.microsoft.com/office/drawing/2014/main" id="{9A8750B6-4E78-4D83-9294-6B0D38BD5E38}"/>
              </a:ext>
            </a:extLst>
          </p:cNvPr>
          <p:cNvSpPr>
            <a:spLocks noGrp="1"/>
          </p:cNvSpPr>
          <p:nvPr>
            <p:ph idx="1"/>
          </p:nvPr>
        </p:nvSpPr>
        <p:spPr>
          <a:xfrm>
            <a:off x="1981200" y="1109663"/>
            <a:ext cx="8229600" cy="4911626"/>
          </a:xfrm>
        </p:spPr>
        <p:txBody>
          <a:bodyPr/>
          <a:lstStyle/>
          <a:p>
            <a:r>
              <a:rPr lang="en-US" dirty="0">
                <a:solidFill>
                  <a:srgbClr val="002060"/>
                </a:solidFill>
              </a:rPr>
              <a:t>Outcome Metrics</a:t>
            </a:r>
          </a:p>
          <a:p>
            <a:pPr lvl="1"/>
            <a:r>
              <a:rPr lang="en-US" dirty="0">
                <a:solidFill>
                  <a:srgbClr val="002060"/>
                </a:solidFill>
              </a:rPr>
              <a:t>How will you know the project is successful?	</a:t>
            </a:r>
            <a:endParaRPr lang="en-US" sz="1800" dirty="0">
              <a:solidFill>
                <a:srgbClr val="002060"/>
              </a:solidFill>
              <a:latin typeface="Calibri" panose="020F0502020204030204" pitchFamily="34" charset="0"/>
            </a:endParaRPr>
          </a:p>
          <a:p>
            <a:pPr marL="0" indent="0">
              <a:buNone/>
            </a:pPr>
            <a:r>
              <a:rPr lang="en-US" sz="1800" dirty="0">
                <a:solidFill>
                  <a:srgbClr val="002060"/>
                </a:solidFill>
                <a:latin typeface="Calibri" panose="020F0502020204030204" pitchFamily="34" charset="0"/>
              </a:rPr>
              <a:t>	1. Identify factors associated with loss to follow up </a:t>
            </a:r>
          </a:p>
          <a:p>
            <a:pPr marL="0" indent="0">
              <a:buNone/>
            </a:pPr>
            <a:r>
              <a:rPr lang="en-US" sz="1800" dirty="0">
                <a:solidFill>
                  <a:srgbClr val="002060"/>
                </a:solidFill>
                <a:latin typeface="Calibri" panose="020F0502020204030204" pitchFamily="34" charset="0"/>
              </a:rPr>
              <a:t>	2. Follow up rates among those lost to follow up </a:t>
            </a:r>
          </a:p>
          <a:p>
            <a:pPr marL="0" indent="0">
              <a:buNone/>
            </a:pPr>
            <a:r>
              <a:rPr lang="en-US" sz="1800" dirty="0">
                <a:solidFill>
                  <a:srgbClr val="002060"/>
                </a:solidFill>
                <a:latin typeface="Calibri" panose="020F0502020204030204" pitchFamily="34" charset="0"/>
              </a:rPr>
              <a:t>	3. Follow up rates among those with PAD after revascularization </a:t>
            </a:r>
            <a:endParaRPr lang="en-US" dirty="0">
              <a:solidFill>
                <a:srgbClr val="002060"/>
              </a:solidFill>
            </a:endParaRPr>
          </a:p>
          <a:p>
            <a:r>
              <a:rPr lang="en-US" dirty="0">
                <a:solidFill>
                  <a:srgbClr val="002060"/>
                </a:solidFill>
              </a:rPr>
              <a:t>Process Metrics</a:t>
            </a:r>
          </a:p>
          <a:p>
            <a:pPr lvl="1"/>
            <a:r>
              <a:rPr lang="en-US" dirty="0">
                <a:solidFill>
                  <a:srgbClr val="002060"/>
                </a:solidFill>
              </a:rPr>
              <a:t>How will you ensure the implemented interventions are being completed?</a:t>
            </a:r>
          </a:p>
          <a:p>
            <a:pPr marL="0" indent="0">
              <a:buNone/>
            </a:pPr>
            <a:r>
              <a:rPr lang="en-US" sz="1800" dirty="0">
                <a:solidFill>
                  <a:srgbClr val="000000"/>
                </a:solidFill>
                <a:latin typeface="Calibri" panose="020F0502020204030204" pitchFamily="34" charset="0"/>
              </a:rPr>
              <a:t>	1. </a:t>
            </a:r>
            <a:r>
              <a:rPr lang="en-US" sz="1800" dirty="0">
                <a:solidFill>
                  <a:srgbClr val="002060"/>
                </a:solidFill>
                <a:latin typeface="Calibri" panose="020F0502020204030204" pitchFamily="34" charset="0"/>
              </a:rPr>
              <a:t>Telephone calls to those lost to follow up and mailed letters</a:t>
            </a:r>
          </a:p>
          <a:p>
            <a:pPr marL="0" indent="0">
              <a:buNone/>
            </a:pPr>
            <a:r>
              <a:rPr lang="en-US" sz="1800" dirty="0">
                <a:solidFill>
                  <a:srgbClr val="002060"/>
                </a:solidFill>
                <a:latin typeface="Calibri" panose="020F0502020204030204" pitchFamily="34" charset="0"/>
              </a:rPr>
              <a:t>	2. Quarterly performance report to clinical teams </a:t>
            </a:r>
            <a:r>
              <a:rPr lang="en-US" sz="1800" dirty="0">
                <a:solidFill>
                  <a:srgbClr val="000000"/>
                </a:solidFill>
                <a:latin typeface="Calibri" panose="020F0502020204030204" pitchFamily="34" charset="0"/>
              </a:rPr>
              <a:t>	</a:t>
            </a:r>
          </a:p>
          <a:p>
            <a:pPr marL="457200" lvl="1" indent="0">
              <a:buNone/>
            </a:pPr>
            <a:endParaRPr lang="en-US"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1121345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890F-8D0D-48DD-A462-B0DBE4927CAF}"/>
              </a:ext>
            </a:extLst>
          </p:cNvPr>
          <p:cNvSpPr>
            <a:spLocks noGrp="1"/>
          </p:cNvSpPr>
          <p:nvPr>
            <p:ph type="title"/>
          </p:nvPr>
        </p:nvSpPr>
        <p:spPr/>
        <p:txBody>
          <a:bodyPr/>
          <a:lstStyle/>
          <a:p>
            <a:r>
              <a:rPr lang="en-US" dirty="0"/>
              <a:t>Milestones</a:t>
            </a:r>
          </a:p>
        </p:txBody>
      </p:sp>
      <p:sp>
        <p:nvSpPr>
          <p:cNvPr id="4" name="Slide Number Placeholder 3">
            <a:extLst>
              <a:ext uri="{FF2B5EF4-FFF2-40B4-BE49-F238E27FC236}">
                <a16:creationId xmlns:a16="http://schemas.microsoft.com/office/drawing/2014/main" id="{84B03055-DB84-46B4-BB40-879B728F5D1C}"/>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14</a:t>
            </a:fld>
            <a:endParaRPr lang="en-US" dirty="0">
              <a:solidFill>
                <a:prstClr val="black">
                  <a:tint val="75000"/>
                </a:prstClr>
              </a:solidFill>
              <a:latin typeface="Calibri"/>
            </a:endParaRPr>
          </a:p>
        </p:txBody>
      </p:sp>
      <p:sp>
        <p:nvSpPr>
          <p:cNvPr id="5" name="Content Placeholder 4">
            <a:extLst>
              <a:ext uri="{FF2B5EF4-FFF2-40B4-BE49-F238E27FC236}">
                <a16:creationId xmlns:a16="http://schemas.microsoft.com/office/drawing/2014/main" id="{9A8750B6-4E78-4D83-9294-6B0D38BD5E38}"/>
              </a:ext>
            </a:extLst>
          </p:cNvPr>
          <p:cNvSpPr>
            <a:spLocks noGrp="1"/>
          </p:cNvSpPr>
          <p:nvPr>
            <p:ph idx="1"/>
          </p:nvPr>
        </p:nvSpPr>
        <p:spPr>
          <a:xfrm>
            <a:off x="1981200" y="1066801"/>
            <a:ext cx="5505450" cy="2676525"/>
          </a:xfrm>
        </p:spPr>
        <p:txBody>
          <a:bodyPr>
            <a:normAutofit/>
          </a:bodyPr>
          <a:lstStyle/>
          <a:p>
            <a:r>
              <a:rPr lang="en-US" dirty="0">
                <a:solidFill>
                  <a:srgbClr val="002060"/>
                </a:solidFill>
              </a:rPr>
              <a:t>Make sure to give yourself enough time</a:t>
            </a:r>
          </a:p>
          <a:p>
            <a:r>
              <a:rPr lang="en-US" dirty="0">
                <a:solidFill>
                  <a:srgbClr val="002060"/>
                </a:solidFill>
              </a:rPr>
              <a:t>This can roll into another year</a:t>
            </a:r>
          </a:p>
          <a:p>
            <a:r>
              <a:rPr lang="en-US" dirty="0">
                <a:solidFill>
                  <a:srgbClr val="002060"/>
                </a:solidFill>
              </a:rPr>
              <a:t>Be specific with target dates</a:t>
            </a:r>
          </a:p>
          <a:p>
            <a:endParaRPr lang="en-US" dirty="0">
              <a:solidFill>
                <a:srgbClr val="002060"/>
              </a:solidFill>
            </a:endParaRPr>
          </a:p>
          <a:p>
            <a:endParaRPr lang="en-US" dirty="0">
              <a:solidFill>
                <a:srgbClr val="002060"/>
              </a:solidFill>
            </a:endParaRPr>
          </a:p>
        </p:txBody>
      </p:sp>
      <p:pic>
        <p:nvPicPr>
          <p:cNvPr id="6" name="Picture 5">
            <a:extLst>
              <a:ext uri="{FF2B5EF4-FFF2-40B4-BE49-F238E27FC236}">
                <a16:creationId xmlns:a16="http://schemas.microsoft.com/office/drawing/2014/main" id="{5C08908D-A72C-4426-8D02-4539CBA9C698}"/>
              </a:ext>
            </a:extLst>
          </p:cNvPr>
          <p:cNvPicPr>
            <a:picLocks noChangeAspect="1"/>
          </p:cNvPicPr>
          <p:nvPr/>
        </p:nvPicPr>
        <p:blipFill>
          <a:blip r:embed="rId3"/>
          <a:stretch>
            <a:fillRect/>
          </a:stretch>
        </p:blipFill>
        <p:spPr>
          <a:xfrm>
            <a:off x="4381495" y="3633789"/>
            <a:ext cx="5786432" cy="2519371"/>
          </a:xfrm>
          <a:prstGeom prst="rect">
            <a:avLst/>
          </a:prstGeom>
          <a:ln w="63500">
            <a:solidFill>
              <a:schemeClr val="accent1">
                <a:shade val="50000"/>
              </a:schemeClr>
            </a:solidFill>
          </a:ln>
        </p:spPr>
      </p:pic>
    </p:spTree>
    <p:extLst>
      <p:ext uri="{BB962C8B-B14F-4D97-AF65-F5344CB8AC3E}">
        <p14:creationId xmlns:p14="http://schemas.microsoft.com/office/powerpoint/2010/main" val="4125538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890F-8D0D-48DD-A462-B0DBE4927CAF}"/>
              </a:ext>
            </a:extLst>
          </p:cNvPr>
          <p:cNvSpPr>
            <a:spLocks noGrp="1"/>
          </p:cNvSpPr>
          <p:nvPr>
            <p:ph type="title"/>
          </p:nvPr>
        </p:nvSpPr>
        <p:spPr/>
        <p:txBody>
          <a:bodyPr/>
          <a:lstStyle/>
          <a:p>
            <a:r>
              <a:rPr lang="en-US" dirty="0"/>
              <a:t>Review and Submit Your Charter</a:t>
            </a:r>
          </a:p>
        </p:txBody>
      </p:sp>
      <p:sp>
        <p:nvSpPr>
          <p:cNvPr id="4" name="Slide Number Placeholder 3">
            <a:extLst>
              <a:ext uri="{FF2B5EF4-FFF2-40B4-BE49-F238E27FC236}">
                <a16:creationId xmlns:a16="http://schemas.microsoft.com/office/drawing/2014/main" id="{84B03055-DB84-46B4-BB40-879B728F5D1C}"/>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15</a:t>
            </a:fld>
            <a:endParaRPr lang="en-US" dirty="0">
              <a:solidFill>
                <a:prstClr val="black">
                  <a:tint val="75000"/>
                </a:prstClr>
              </a:solidFill>
              <a:latin typeface="Calibri"/>
            </a:endParaRPr>
          </a:p>
        </p:txBody>
      </p:sp>
      <p:sp>
        <p:nvSpPr>
          <p:cNvPr id="5" name="Content Placeholder 4">
            <a:extLst>
              <a:ext uri="{FF2B5EF4-FFF2-40B4-BE49-F238E27FC236}">
                <a16:creationId xmlns:a16="http://schemas.microsoft.com/office/drawing/2014/main" id="{9A8750B6-4E78-4D83-9294-6B0D38BD5E38}"/>
              </a:ext>
            </a:extLst>
          </p:cNvPr>
          <p:cNvSpPr>
            <a:spLocks noGrp="1"/>
          </p:cNvSpPr>
          <p:nvPr>
            <p:ph idx="1"/>
          </p:nvPr>
        </p:nvSpPr>
        <p:spPr>
          <a:xfrm>
            <a:off x="1981200" y="981075"/>
            <a:ext cx="8229600" cy="5040214"/>
          </a:xfrm>
        </p:spPr>
        <p:txBody>
          <a:bodyPr>
            <a:normAutofit fontScale="92500" lnSpcReduction="10000"/>
          </a:bodyPr>
          <a:lstStyle/>
          <a:p>
            <a:r>
              <a:rPr lang="en-US" dirty="0">
                <a:solidFill>
                  <a:srgbClr val="002060"/>
                </a:solidFill>
              </a:rPr>
              <a:t>Review your charter</a:t>
            </a:r>
          </a:p>
          <a:p>
            <a:pPr lvl="1"/>
            <a:r>
              <a:rPr lang="en-US" dirty="0">
                <a:solidFill>
                  <a:srgbClr val="002060"/>
                </a:solidFill>
              </a:rPr>
              <a:t>Meet with your Mentor for a final review</a:t>
            </a:r>
          </a:p>
          <a:p>
            <a:pPr lvl="1"/>
            <a:r>
              <a:rPr lang="en-US" dirty="0">
                <a:solidFill>
                  <a:srgbClr val="002060"/>
                </a:solidFill>
              </a:rPr>
              <a:t>Make edits/updates</a:t>
            </a:r>
          </a:p>
          <a:p>
            <a:pPr lvl="1"/>
            <a:r>
              <a:rPr lang="en-US" dirty="0">
                <a:solidFill>
                  <a:srgbClr val="002060"/>
                </a:solidFill>
              </a:rPr>
              <a:t>Finalize</a:t>
            </a:r>
          </a:p>
          <a:p>
            <a:r>
              <a:rPr lang="en-US" dirty="0">
                <a:solidFill>
                  <a:srgbClr val="002060"/>
                </a:solidFill>
              </a:rPr>
              <a:t>Submit your charter</a:t>
            </a:r>
          </a:p>
          <a:p>
            <a:pPr lvl="1"/>
            <a:r>
              <a:rPr lang="en-US" dirty="0">
                <a:solidFill>
                  <a:srgbClr val="002060"/>
                </a:solidFill>
              </a:rPr>
              <a:t>Submit to </a:t>
            </a:r>
            <a:r>
              <a:rPr lang="en-US" dirty="0">
                <a:solidFill>
                  <a:srgbClr val="002060"/>
                </a:solidFill>
                <a:hlinkClick r:id="rId3"/>
              </a:rPr>
              <a:t>bwymer@svspso.org</a:t>
            </a:r>
            <a:r>
              <a:rPr lang="en-US" dirty="0">
                <a:solidFill>
                  <a:srgbClr val="002060"/>
                </a:solidFill>
              </a:rPr>
              <a:t> </a:t>
            </a:r>
          </a:p>
          <a:p>
            <a:r>
              <a:rPr lang="en-US" dirty="0">
                <a:solidFill>
                  <a:srgbClr val="002060"/>
                </a:solidFill>
              </a:rPr>
              <a:t>Participation Points</a:t>
            </a:r>
          </a:p>
          <a:p>
            <a:pPr lvl="1"/>
            <a:r>
              <a:rPr lang="en-US" dirty="0">
                <a:solidFill>
                  <a:srgbClr val="002060"/>
                </a:solidFill>
              </a:rPr>
              <a:t>One charter per center per year = 2 participation points</a:t>
            </a:r>
          </a:p>
          <a:p>
            <a:pPr lvl="1"/>
            <a:r>
              <a:rPr lang="en-US" dirty="0">
                <a:solidFill>
                  <a:srgbClr val="002060"/>
                </a:solidFill>
              </a:rPr>
              <a:t>Feel free to submit more than one charter BUT only receive credit for one charter per year per center</a:t>
            </a:r>
          </a:p>
          <a:p>
            <a:pPr marL="457200" lvl="1" indent="0">
              <a:buNone/>
            </a:pPr>
            <a:endParaRPr lang="en-US" dirty="0">
              <a:solidFill>
                <a:srgbClr val="002060"/>
              </a:solidFill>
            </a:endParaRPr>
          </a:p>
        </p:txBody>
      </p:sp>
    </p:spTree>
    <p:extLst>
      <p:ext uri="{BB962C8B-B14F-4D97-AF65-F5344CB8AC3E}">
        <p14:creationId xmlns:p14="http://schemas.microsoft.com/office/powerpoint/2010/main" val="1466397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890F-8D0D-48DD-A462-B0DBE4927CAF}"/>
              </a:ext>
            </a:extLst>
          </p:cNvPr>
          <p:cNvSpPr>
            <a:spLocks noGrp="1"/>
          </p:cNvSpPr>
          <p:nvPr>
            <p:ph type="title"/>
          </p:nvPr>
        </p:nvSpPr>
        <p:spPr/>
        <p:txBody>
          <a:bodyPr/>
          <a:lstStyle/>
          <a:p>
            <a:r>
              <a:rPr lang="en-US" dirty="0"/>
              <a:t>Helpful Hints</a:t>
            </a:r>
          </a:p>
        </p:txBody>
      </p:sp>
      <p:sp>
        <p:nvSpPr>
          <p:cNvPr id="4" name="Slide Number Placeholder 3">
            <a:extLst>
              <a:ext uri="{FF2B5EF4-FFF2-40B4-BE49-F238E27FC236}">
                <a16:creationId xmlns:a16="http://schemas.microsoft.com/office/drawing/2014/main" id="{84B03055-DB84-46B4-BB40-879B728F5D1C}"/>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16</a:t>
            </a:fld>
            <a:endParaRPr lang="en-US" dirty="0">
              <a:solidFill>
                <a:prstClr val="black">
                  <a:tint val="75000"/>
                </a:prstClr>
              </a:solidFill>
              <a:latin typeface="Calibri"/>
            </a:endParaRPr>
          </a:p>
        </p:txBody>
      </p:sp>
      <p:sp>
        <p:nvSpPr>
          <p:cNvPr id="5" name="Content Placeholder 4">
            <a:extLst>
              <a:ext uri="{FF2B5EF4-FFF2-40B4-BE49-F238E27FC236}">
                <a16:creationId xmlns:a16="http://schemas.microsoft.com/office/drawing/2014/main" id="{9A8750B6-4E78-4D83-9294-6B0D38BD5E38}"/>
              </a:ext>
            </a:extLst>
          </p:cNvPr>
          <p:cNvSpPr>
            <a:spLocks noGrp="1"/>
          </p:cNvSpPr>
          <p:nvPr>
            <p:ph idx="1"/>
          </p:nvPr>
        </p:nvSpPr>
        <p:spPr>
          <a:xfrm>
            <a:off x="1981200" y="1670050"/>
            <a:ext cx="8229600" cy="4351239"/>
          </a:xfrm>
        </p:spPr>
        <p:txBody>
          <a:bodyPr>
            <a:normAutofit lnSpcReduction="10000"/>
          </a:bodyPr>
          <a:lstStyle/>
          <a:p>
            <a:pPr lvl="1">
              <a:buFont typeface="Arial" panose="020B0604020202020204" pitchFamily="34" charset="0"/>
              <a:buChar char="•"/>
            </a:pPr>
            <a:r>
              <a:rPr lang="en-US" sz="3200" dirty="0">
                <a:solidFill>
                  <a:srgbClr val="002060"/>
                </a:solidFill>
              </a:rPr>
              <a:t>Feel free to use same charter for multiple centers</a:t>
            </a:r>
          </a:p>
          <a:p>
            <a:pPr lvl="1">
              <a:buFont typeface="Arial" panose="020B0604020202020204" pitchFamily="34" charset="0"/>
              <a:buChar char="•"/>
            </a:pPr>
            <a:r>
              <a:rPr lang="en-US" sz="3200" dirty="0">
                <a:solidFill>
                  <a:srgbClr val="002060"/>
                </a:solidFill>
              </a:rPr>
              <a:t>Must submit one charter per center</a:t>
            </a:r>
          </a:p>
          <a:p>
            <a:pPr lvl="1">
              <a:buFont typeface="Arial" panose="020B0604020202020204" pitchFamily="34" charset="0"/>
              <a:buChar char="•"/>
            </a:pPr>
            <a:r>
              <a:rPr lang="en-US" sz="3200" dirty="0">
                <a:solidFill>
                  <a:srgbClr val="002060"/>
                </a:solidFill>
              </a:rPr>
              <a:t>Don’t strive for 100%, make it attainable</a:t>
            </a:r>
          </a:p>
          <a:p>
            <a:pPr lvl="1">
              <a:buFont typeface="Arial" panose="020B0604020202020204" pitchFamily="34" charset="0"/>
              <a:buChar char="•"/>
            </a:pPr>
            <a:r>
              <a:rPr lang="en-US" sz="3200" dirty="0">
                <a:solidFill>
                  <a:srgbClr val="002060"/>
                </a:solidFill>
              </a:rPr>
              <a:t>Start small, consider 5-10% difference</a:t>
            </a:r>
          </a:p>
          <a:p>
            <a:pPr lvl="1">
              <a:buFont typeface="Arial" panose="020B0604020202020204" pitchFamily="34" charset="0"/>
              <a:buChar char="•"/>
            </a:pPr>
            <a:r>
              <a:rPr lang="en-US" sz="3200" dirty="0">
                <a:solidFill>
                  <a:srgbClr val="002060"/>
                </a:solidFill>
              </a:rPr>
              <a:t>Use your resources – </a:t>
            </a:r>
            <a:r>
              <a:rPr lang="en-US" sz="3200" dirty="0">
                <a:solidFill>
                  <a:srgbClr val="002060"/>
                </a:solidFill>
                <a:hlinkClick r:id="rId3"/>
              </a:rPr>
              <a:t>https://www.vqi.org/quality-improvement/</a:t>
            </a:r>
            <a:r>
              <a:rPr lang="en-US" sz="3200" dirty="0">
                <a:solidFill>
                  <a:srgbClr val="002060"/>
                </a:solidFill>
              </a:rPr>
              <a:t> </a:t>
            </a:r>
          </a:p>
          <a:p>
            <a:pPr lvl="1">
              <a:buFont typeface="Arial" panose="020B0604020202020204" pitchFamily="34" charset="0"/>
              <a:buChar char="•"/>
            </a:pPr>
            <a:r>
              <a:rPr lang="en-US" sz="3200" dirty="0">
                <a:solidFill>
                  <a:srgbClr val="002060"/>
                </a:solidFill>
              </a:rPr>
              <a:t>When in doubt, ask</a:t>
            </a:r>
          </a:p>
          <a:p>
            <a:pPr marL="457200" lvl="1" indent="0">
              <a:buNone/>
            </a:pPr>
            <a:endParaRPr lang="en-US" sz="3200" dirty="0">
              <a:solidFill>
                <a:srgbClr val="002060"/>
              </a:solidFill>
            </a:endParaRPr>
          </a:p>
        </p:txBody>
      </p:sp>
    </p:spTree>
    <p:extLst>
      <p:ext uri="{BB962C8B-B14F-4D97-AF65-F5344CB8AC3E}">
        <p14:creationId xmlns:p14="http://schemas.microsoft.com/office/powerpoint/2010/main" val="159281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9B7A-2F8B-4587-A706-0336FDBAFCFD}"/>
              </a:ext>
            </a:extLst>
          </p:cNvPr>
          <p:cNvSpPr>
            <a:spLocks noGrp="1"/>
          </p:cNvSpPr>
          <p:nvPr>
            <p:ph type="title"/>
          </p:nvPr>
        </p:nvSpPr>
        <p:spPr/>
        <p:txBody>
          <a:bodyPr/>
          <a:lstStyle/>
          <a:p>
            <a:r>
              <a:rPr lang="en-US" dirty="0"/>
              <a:t>Identifying a QI Project</a:t>
            </a:r>
          </a:p>
        </p:txBody>
      </p:sp>
      <p:sp>
        <p:nvSpPr>
          <p:cNvPr id="3" name="Content Placeholder 2">
            <a:extLst>
              <a:ext uri="{FF2B5EF4-FFF2-40B4-BE49-F238E27FC236}">
                <a16:creationId xmlns:a16="http://schemas.microsoft.com/office/drawing/2014/main" id="{83BD3EEC-368A-40DF-972C-AAF099FAC52F}"/>
              </a:ext>
            </a:extLst>
          </p:cNvPr>
          <p:cNvSpPr>
            <a:spLocks noGrp="1"/>
          </p:cNvSpPr>
          <p:nvPr>
            <p:ph idx="1"/>
          </p:nvPr>
        </p:nvSpPr>
        <p:spPr>
          <a:xfrm>
            <a:off x="728585" y="1562060"/>
            <a:ext cx="10933681" cy="4354645"/>
          </a:xfrm>
        </p:spPr>
        <p:txBody>
          <a:bodyPr>
            <a:noAutofit/>
          </a:bodyPr>
          <a:lstStyle/>
          <a:p>
            <a:pPr marL="0" indent="0">
              <a:buNone/>
            </a:pPr>
            <a:r>
              <a:rPr lang="en-US" sz="2800" b="1" dirty="0">
                <a:solidFill>
                  <a:schemeClr val="tx2"/>
                </a:solidFill>
              </a:rPr>
              <a:t>Use Your VQI Reports</a:t>
            </a:r>
          </a:p>
          <a:p>
            <a:pPr lvl="1">
              <a:buFont typeface="Arial" panose="020B0604020202020204" pitchFamily="34" charset="0"/>
              <a:buChar char="•"/>
            </a:pPr>
            <a:r>
              <a:rPr lang="en-US" dirty="0">
                <a:solidFill>
                  <a:schemeClr val="tx2"/>
                </a:solidFill>
              </a:rPr>
              <a:t>VQI Quality Regional Quality Reports (Spring and Fall)</a:t>
            </a:r>
          </a:p>
          <a:p>
            <a:pPr lvl="1">
              <a:buFont typeface="Arial" panose="020B0604020202020204" pitchFamily="34" charset="0"/>
              <a:buChar char="•"/>
            </a:pPr>
            <a:r>
              <a:rPr lang="en-US" dirty="0">
                <a:solidFill>
                  <a:schemeClr val="tx2"/>
                </a:solidFill>
              </a:rPr>
              <a:t>VQI Best Practice Dashboards </a:t>
            </a:r>
          </a:p>
          <a:p>
            <a:pPr lvl="1">
              <a:buFont typeface="Arial" panose="020B0604020202020204" pitchFamily="34" charset="0"/>
              <a:buChar char="•"/>
            </a:pPr>
            <a:r>
              <a:rPr lang="en-US" dirty="0">
                <a:solidFill>
                  <a:schemeClr val="tx2"/>
                </a:solidFill>
              </a:rPr>
              <a:t>Center Opportunity Profile for Improvement (COPI) reports</a:t>
            </a:r>
          </a:p>
          <a:p>
            <a:pPr lvl="2"/>
            <a:r>
              <a:rPr lang="en-US" sz="2800" dirty="0">
                <a:solidFill>
                  <a:schemeClr val="tx2"/>
                </a:solidFill>
              </a:rPr>
              <a:t>Center level </a:t>
            </a:r>
          </a:p>
          <a:p>
            <a:pPr lvl="2"/>
            <a:r>
              <a:rPr lang="en-US" sz="2800" dirty="0">
                <a:solidFill>
                  <a:schemeClr val="tx2"/>
                </a:solidFill>
              </a:rPr>
              <a:t>Physician level</a:t>
            </a:r>
          </a:p>
          <a:p>
            <a:pPr lvl="1">
              <a:buFont typeface="Arial" panose="020B0604020202020204" pitchFamily="34" charset="0"/>
              <a:buChar char="•"/>
            </a:pPr>
            <a:r>
              <a:rPr lang="en-US" dirty="0">
                <a:solidFill>
                  <a:schemeClr val="tx2"/>
                </a:solidFill>
              </a:rPr>
              <a:t>Analytics Engine Reports</a:t>
            </a:r>
          </a:p>
          <a:p>
            <a:pPr lvl="1">
              <a:buFont typeface="Arial" panose="020B0604020202020204" pitchFamily="34" charset="0"/>
              <a:buChar char="•"/>
            </a:pPr>
            <a:r>
              <a:rPr lang="en-US" dirty="0">
                <a:solidFill>
                  <a:schemeClr val="tx2"/>
                </a:solidFill>
              </a:rPr>
              <a:t>SVS Guidelines and Recommendations</a:t>
            </a:r>
          </a:p>
        </p:txBody>
      </p:sp>
      <p:sp>
        <p:nvSpPr>
          <p:cNvPr id="4" name="Slide Number Placeholder 3">
            <a:extLst>
              <a:ext uri="{FF2B5EF4-FFF2-40B4-BE49-F238E27FC236}">
                <a16:creationId xmlns:a16="http://schemas.microsoft.com/office/drawing/2014/main" id="{BC089988-5DD9-44EE-BADB-9DFFE3D58099}"/>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2</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6684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9B7A-2F8B-4587-A706-0336FDBAFCFD}"/>
              </a:ext>
            </a:extLst>
          </p:cNvPr>
          <p:cNvSpPr>
            <a:spLocks noGrp="1"/>
          </p:cNvSpPr>
          <p:nvPr>
            <p:ph type="title"/>
          </p:nvPr>
        </p:nvSpPr>
        <p:spPr/>
        <p:txBody>
          <a:bodyPr/>
          <a:lstStyle/>
          <a:p>
            <a:r>
              <a:rPr lang="en-US" dirty="0"/>
              <a:t>Starting a QI Project</a:t>
            </a:r>
          </a:p>
        </p:txBody>
      </p:sp>
      <p:sp>
        <p:nvSpPr>
          <p:cNvPr id="4" name="Slide Number Placeholder 3">
            <a:extLst>
              <a:ext uri="{FF2B5EF4-FFF2-40B4-BE49-F238E27FC236}">
                <a16:creationId xmlns:a16="http://schemas.microsoft.com/office/drawing/2014/main" id="{BC089988-5DD9-44EE-BADB-9DFFE3D58099}"/>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3</a:t>
            </a:fld>
            <a:endParaRPr lang="en-US" dirty="0">
              <a:solidFill>
                <a:prstClr val="black">
                  <a:tint val="75000"/>
                </a:prstClr>
              </a:solidFill>
              <a:latin typeface="Calibri"/>
            </a:endParaRPr>
          </a:p>
        </p:txBody>
      </p:sp>
      <p:sp>
        <p:nvSpPr>
          <p:cNvPr id="6" name="Content Placeholder 5">
            <a:extLst>
              <a:ext uri="{FF2B5EF4-FFF2-40B4-BE49-F238E27FC236}">
                <a16:creationId xmlns:a16="http://schemas.microsoft.com/office/drawing/2014/main" id="{9081FD4E-E477-4A73-B4FB-8FEEAAD3C4E5}"/>
              </a:ext>
            </a:extLst>
          </p:cNvPr>
          <p:cNvSpPr>
            <a:spLocks noGrp="1"/>
          </p:cNvSpPr>
          <p:nvPr>
            <p:ph idx="1"/>
          </p:nvPr>
        </p:nvSpPr>
        <p:spPr>
          <a:xfrm>
            <a:off x="826383" y="1403385"/>
            <a:ext cx="10767427" cy="4617906"/>
          </a:xfrm>
        </p:spPr>
        <p:txBody>
          <a:bodyPr/>
          <a:lstStyle/>
          <a:p>
            <a:pPr marL="0" indent="0">
              <a:buNone/>
            </a:pPr>
            <a:r>
              <a:rPr lang="en-US" sz="3600" dirty="0">
                <a:solidFill>
                  <a:schemeClr val="tx2"/>
                </a:solidFill>
              </a:rPr>
              <a:t>Identify Team members</a:t>
            </a:r>
          </a:p>
          <a:p>
            <a:pPr lvl="1">
              <a:buFont typeface="Arial" panose="020B0604020202020204" pitchFamily="34" charset="0"/>
              <a:buChar char="•"/>
            </a:pPr>
            <a:r>
              <a:rPr lang="en-US" sz="3600" dirty="0">
                <a:solidFill>
                  <a:schemeClr val="tx2"/>
                </a:solidFill>
              </a:rPr>
              <a:t>FIT Mentor</a:t>
            </a:r>
          </a:p>
          <a:p>
            <a:pPr lvl="1">
              <a:buFont typeface="Arial" panose="020B0604020202020204" pitchFamily="34" charset="0"/>
              <a:buChar char="•"/>
            </a:pPr>
            <a:r>
              <a:rPr lang="en-US" sz="3600" dirty="0">
                <a:solidFill>
                  <a:schemeClr val="tx2"/>
                </a:solidFill>
              </a:rPr>
              <a:t>Project lead</a:t>
            </a:r>
          </a:p>
          <a:p>
            <a:pPr lvl="1">
              <a:buFont typeface="Arial" panose="020B0604020202020204" pitchFamily="34" charset="0"/>
              <a:buChar char="•"/>
            </a:pPr>
            <a:r>
              <a:rPr lang="en-US" sz="3600" dirty="0">
                <a:solidFill>
                  <a:schemeClr val="tx2"/>
                </a:solidFill>
              </a:rPr>
              <a:t>Project sponsor</a:t>
            </a:r>
          </a:p>
          <a:p>
            <a:pPr lvl="1">
              <a:buFont typeface="Arial" panose="020B0604020202020204" pitchFamily="34" charset="0"/>
              <a:buChar char="•"/>
            </a:pPr>
            <a:r>
              <a:rPr lang="en-US" sz="3600" dirty="0">
                <a:solidFill>
                  <a:schemeClr val="tx2"/>
                </a:solidFill>
              </a:rPr>
              <a:t>Quality expert</a:t>
            </a:r>
          </a:p>
          <a:p>
            <a:pPr lvl="1">
              <a:buFont typeface="Arial" panose="020B0604020202020204" pitchFamily="34" charset="0"/>
              <a:buChar char="•"/>
            </a:pPr>
            <a:r>
              <a:rPr lang="en-US" sz="3600" dirty="0">
                <a:solidFill>
                  <a:schemeClr val="tx2"/>
                </a:solidFill>
              </a:rPr>
              <a:t>Front line staff</a:t>
            </a:r>
          </a:p>
          <a:p>
            <a:pPr lvl="1">
              <a:buFont typeface="Arial" panose="020B0604020202020204" pitchFamily="34" charset="0"/>
              <a:buChar char="•"/>
            </a:pPr>
            <a:r>
              <a:rPr lang="en-US" sz="3600" dirty="0">
                <a:solidFill>
                  <a:schemeClr val="tx2"/>
                </a:solidFill>
              </a:rPr>
              <a:t>Stakeholders</a:t>
            </a:r>
          </a:p>
          <a:p>
            <a:endParaRPr lang="en-US" dirty="0"/>
          </a:p>
        </p:txBody>
      </p:sp>
      <p:pic>
        <p:nvPicPr>
          <p:cNvPr id="5" name="Picture 4">
            <a:extLst>
              <a:ext uri="{FF2B5EF4-FFF2-40B4-BE49-F238E27FC236}">
                <a16:creationId xmlns:a16="http://schemas.microsoft.com/office/drawing/2014/main" id="{F9B0F245-9C3D-4802-85C8-BAB1EC48A99D}"/>
              </a:ext>
            </a:extLst>
          </p:cNvPr>
          <p:cNvPicPr>
            <a:picLocks noChangeAspect="1"/>
          </p:cNvPicPr>
          <p:nvPr/>
        </p:nvPicPr>
        <p:blipFill>
          <a:blip r:embed="rId3"/>
          <a:stretch>
            <a:fillRect/>
          </a:stretch>
        </p:blipFill>
        <p:spPr>
          <a:xfrm>
            <a:off x="6484028" y="2086551"/>
            <a:ext cx="3164892" cy="3130049"/>
          </a:xfrm>
          <a:prstGeom prst="rect">
            <a:avLst/>
          </a:prstGeom>
          <a:ln w="63500">
            <a:solidFill>
              <a:srgbClr val="002060"/>
            </a:solidFill>
          </a:ln>
        </p:spPr>
      </p:pic>
    </p:spTree>
    <p:extLst>
      <p:ext uri="{BB962C8B-B14F-4D97-AF65-F5344CB8AC3E}">
        <p14:creationId xmlns:p14="http://schemas.microsoft.com/office/powerpoint/2010/main" val="162673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9B7A-2F8B-4587-A706-0336FDBAFCFD}"/>
              </a:ext>
            </a:extLst>
          </p:cNvPr>
          <p:cNvSpPr>
            <a:spLocks noGrp="1"/>
          </p:cNvSpPr>
          <p:nvPr>
            <p:ph type="title"/>
          </p:nvPr>
        </p:nvSpPr>
        <p:spPr/>
        <p:txBody>
          <a:bodyPr/>
          <a:lstStyle/>
          <a:p>
            <a:r>
              <a:rPr lang="en-US" dirty="0"/>
              <a:t>Starting a QI Project</a:t>
            </a:r>
          </a:p>
        </p:txBody>
      </p:sp>
      <p:sp>
        <p:nvSpPr>
          <p:cNvPr id="4" name="Slide Number Placeholder 3">
            <a:extLst>
              <a:ext uri="{FF2B5EF4-FFF2-40B4-BE49-F238E27FC236}">
                <a16:creationId xmlns:a16="http://schemas.microsoft.com/office/drawing/2014/main" id="{BC089988-5DD9-44EE-BADB-9DFFE3D58099}"/>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4</a:t>
            </a:fld>
            <a:endParaRPr lang="en-US" dirty="0">
              <a:solidFill>
                <a:prstClr val="black">
                  <a:tint val="75000"/>
                </a:prstClr>
              </a:solidFill>
              <a:latin typeface="Calibri"/>
            </a:endParaRPr>
          </a:p>
        </p:txBody>
      </p:sp>
      <p:sp>
        <p:nvSpPr>
          <p:cNvPr id="6" name="Content Placeholder 5">
            <a:extLst>
              <a:ext uri="{FF2B5EF4-FFF2-40B4-BE49-F238E27FC236}">
                <a16:creationId xmlns:a16="http://schemas.microsoft.com/office/drawing/2014/main" id="{9081FD4E-E477-4A73-B4FB-8FEEAAD3C4E5}"/>
              </a:ext>
            </a:extLst>
          </p:cNvPr>
          <p:cNvSpPr>
            <a:spLocks noGrp="1"/>
          </p:cNvSpPr>
          <p:nvPr>
            <p:ph idx="1"/>
          </p:nvPr>
        </p:nvSpPr>
        <p:spPr>
          <a:xfrm>
            <a:off x="1024128" y="1609344"/>
            <a:ext cx="10157678" cy="3762103"/>
          </a:xfrm>
        </p:spPr>
        <p:txBody>
          <a:bodyPr>
            <a:normAutofit/>
          </a:bodyPr>
          <a:lstStyle/>
          <a:p>
            <a:pPr marL="0" indent="0">
              <a:buNone/>
            </a:pPr>
            <a:r>
              <a:rPr lang="en-US" sz="3600" dirty="0">
                <a:solidFill>
                  <a:schemeClr val="tx2"/>
                </a:solidFill>
              </a:rPr>
              <a:t>Three dimensions of quality defined by HRSA</a:t>
            </a:r>
          </a:p>
          <a:p>
            <a:pPr marL="0" indent="0">
              <a:buNone/>
            </a:pPr>
            <a:endParaRPr lang="en-US" sz="3600" dirty="0">
              <a:solidFill>
                <a:schemeClr val="tx2"/>
              </a:solidFill>
            </a:endParaRPr>
          </a:p>
          <a:p>
            <a:pPr lvl="1">
              <a:buFont typeface="Arial" panose="020B0604020202020204" pitchFamily="34" charset="0"/>
              <a:buChar char="•"/>
            </a:pPr>
            <a:r>
              <a:rPr lang="en-US" sz="3600" dirty="0">
                <a:solidFill>
                  <a:schemeClr val="tx2"/>
                </a:solidFill>
              </a:rPr>
              <a:t>Structure</a:t>
            </a:r>
          </a:p>
          <a:p>
            <a:pPr lvl="1">
              <a:buFont typeface="Arial" panose="020B0604020202020204" pitchFamily="34" charset="0"/>
              <a:buChar char="•"/>
            </a:pPr>
            <a:r>
              <a:rPr lang="en-US" sz="3600" dirty="0">
                <a:solidFill>
                  <a:schemeClr val="tx2"/>
                </a:solidFill>
              </a:rPr>
              <a:t>Process</a:t>
            </a:r>
          </a:p>
          <a:p>
            <a:pPr lvl="1">
              <a:buFont typeface="Arial" panose="020B0604020202020204" pitchFamily="34" charset="0"/>
              <a:buChar char="•"/>
            </a:pPr>
            <a:r>
              <a:rPr lang="en-US" sz="3600" dirty="0">
                <a:solidFill>
                  <a:schemeClr val="tx2"/>
                </a:solidFill>
              </a:rPr>
              <a:t>Outcome</a:t>
            </a:r>
          </a:p>
          <a:p>
            <a:pPr marL="457200" lvl="1" indent="0">
              <a:buNone/>
            </a:pPr>
            <a:endParaRPr lang="en-US" dirty="0"/>
          </a:p>
        </p:txBody>
      </p:sp>
    </p:spTree>
    <p:extLst>
      <p:ext uri="{BB962C8B-B14F-4D97-AF65-F5344CB8AC3E}">
        <p14:creationId xmlns:p14="http://schemas.microsoft.com/office/powerpoint/2010/main" val="403762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9B7A-2F8B-4587-A706-0336FDBAFCFD}"/>
              </a:ext>
            </a:extLst>
          </p:cNvPr>
          <p:cNvSpPr>
            <a:spLocks noGrp="1"/>
          </p:cNvSpPr>
          <p:nvPr>
            <p:ph type="title"/>
          </p:nvPr>
        </p:nvSpPr>
        <p:spPr/>
        <p:txBody>
          <a:bodyPr/>
          <a:lstStyle/>
          <a:p>
            <a:r>
              <a:rPr lang="en-US" dirty="0"/>
              <a:t>Starting a QI Project</a:t>
            </a:r>
          </a:p>
        </p:txBody>
      </p:sp>
      <p:sp>
        <p:nvSpPr>
          <p:cNvPr id="4" name="Slide Number Placeholder 3">
            <a:extLst>
              <a:ext uri="{FF2B5EF4-FFF2-40B4-BE49-F238E27FC236}">
                <a16:creationId xmlns:a16="http://schemas.microsoft.com/office/drawing/2014/main" id="{BC089988-5DD9-44EE-BADB-9DFFE3D58099}"/>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5</a:t>
            </a:fld>
            <a:endParaRPr lang="en-US" dirty="0">
              <a:solidFill>
                <a:prstClr val="black">
                  <a:tint val="75000"/>
                </a:prstClr>
              </a:solidFill>
              <a:latin typeface="Calibri"/>
            </a:endParaRPr>
          </a:p>
        </p:txBody>
      </p:sp>
      <p:sp>
        <p:nvSpPr>
          <p:cNvPr id="6" name="Content Placeholder 5">
            <a:extLst>
              <a:ext uri="{FF2B5EF4-FFF2-40B4-BE49-F238E27FC236}">
                <a16:creationId xmlns:a16="http://schemas.microsoft.com/office/drawing/2014/main" id="{9081FD4E-E477-4A73-B4FB-8FEEAAD3C4E5}"/>
              </a:ext>
            </a:extLst>
          </p:cNvPr>
          <p:cNvSpPr>
            <a:spLocks noGrp="1"/>
          </p:cNvSpPr>
          <p:nvPr>
            <p:ph idx="1"/>
          </p:nvPr>
        </p:nvSpPr>
        <p:spPr>
          <a:xfrm>
            <a:off x="1981200" y="1209676"/>
            <a:ext cx="8229600" cy="4811614"/>
          </a:xfrm>
        </p:spPr>
        <p:txBody>
          <a:bodyPr/>
          <a:lstStyle/>
          <a:p>
            <a:pPr marL="0" indent="0" algn="ctr">
              <a:buNone/>
            </a:pPr>
            <a:r>
              <a:rPr lang="en-US" b="1" i="1" dirty="0">
                <a:solidFill>
                  <a:schemeClr val="tx2"/>
                </a:solidFill>
              </a:rPr>
              <a:t>What are the desired improvements?</a:t>
            </a:r>
          </a:p>
          <a:p>
            <a:pPr marL="0" indent="0" algn="ctr">
              <a:buNone/>
            </a:pPr>
            <a:endParaRPr lang="en-US" b="1" i="1" dirty="0">
              <a:solidFill>
                <a:schemeClr val="tx2"/>
              </a:solidFill>
            </a:endParaRPr>
          </a:p>
          <a:p>
            <a:r>
              <a:rPr lang="en-US" dirty="0">
                <a:solidFill>
                  <a:schemeClr val="tx2"/>
                </a:solidFill>
              </a:rPr>
              <a:t>Relevant and specific</a:t>
            </a:r>
          </a:p>
          <a:p>
            <a:r>
              <a:rPr lang="en-US" dirty="0">
                <a:solidFill>
                  <a:schemeClr val="tx2"/>
                </a:solidFill>
              </a:rPr>
              <a:t>Measurable</a:t>
            </a:r>
          </a:p>
          <a:p>
            <a:r>
              <a:rPr lang="en-US" dirty="0">
                <a:solidFill>
                  <a:schemeClr val="tx2"/>
                </a:solidFill>
              </a:rPr>
              <a:t>Accurate and achievable</a:t>
            </a:r>
          </a:p>
          <a:p>
            <a:r>
              <a:rPr lang="en-US" dirty="0">
                <a:solidFill>
                  <a:schemeClr val="tx2"/>
                </a:solidFill>
              </a:rPr>
              <a:t>Feasible and timely</a:t>
            </a:r>
          </a:p>
          <a:p>
            <a:r>
              <a:rPr lang="en-US" dirty="0">
                <a:solidFill>
                  <a:schemeClr val="tx2"/>
                </a:solidFill>
              </a:rPr>
              <a:t>Realistic</a:t>
            </a:r>
          </a:p>
          <a:p>
            <a:endParaRPr lang="en-US" dirty="0"/>
          </a:p>
        </p:txBody>
      </p:sp>
    </p:spTree>
    <p:extLst>
      <p:ext uri="{BB962C8B-B14F-4D97-AF65-F5344CB8AC3E}">
        <p14:creationId xmlns:p14="http://schemas.microsoft.com/office/powerpoint/2010/main" val="59162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9B7A-2F8B-4587-A706-0336FDBAFCFD}"/>
              </a:ext>
            </a:extLst>
          </p:cNvPr>
          <p:cNvSpPr>
            <a:spLocks noGrp="1"/>
          </p:cNvSpPr>
          <p:nvPr>
            <p:ph type="title"/>
          </p:nvPr>
        </p:nvSpPr>
        <p:spPr/>
        <p:txBody>
          <a:bodyPr/>
          <a:lstStyle/>
          <a:p>
            <a:r>
              <a:rPr lang="en-US" dirty="0"/>
              <a:t>Selecting a QI Model</a:t>
            </a:r>
          </a:p>
        </p:txBody>
      </p:sp>
      <p:sp>
        <p:nvSpPr>
          <p:cNvPr id="4" name="Slide Number Placeholder 3">
            <a:extLst>
              <a:ext uri="{FF2B5EF4-FFF2-40B4-BE49-F238E27FC236}">
                <a16:creationId xmlns:a16="http://schemas.microsoft.com/office/drawing/2014/main" id="{BC089988-5DD9-44EE-BADB-9DFFE3D58099}"/>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6</a:t>
            </a:fld>
            <a:endParaRPr lang="en-US" dirty="0">
              <a:solidFill>
                <a:prstClr val="black">
                  <a:tint val="75000"/>
                </a:prstClr>
              </a:solidFill>
              <a:latin typeface="Calibri"/>
            </a:endParaRPr>
          </a:p>
        </p:txBody>
      </p:sp>
      <p:sp>
        <p:nvSpPr>
          <p:cNvPr id="6" name="Content Placeholder 5">
            <a:extLst>
              <a:ext uri="{FF2B5EF4-FFF2-40B4-BE49-F238E27FC236}">
                <a16:creationId xmlns:a16="http://schemas.microsoft.com/office/drawing/2014/main" id="{9081FD4E-E477-4A73-B4FB-8FEEAAD3C4E5}"/>
              </a:ext>
            </a:extLst>
          </p:cNvPr>
          <p:cNvSpPr>
            <a:spLocks noGrp="1"/>
          </p:cNvSpPr>
          <p:nvPr>
            <p:ph idx="1"/>
          </p:nvPr>
        </p:nvSpPr>
        <p:spPr>
          <a:xfrm>
            <a:off x="1981200" y="1943101"/>
            <a:ext cx="8229600" cy="4078189"/>
          </a:xfrm>
        </p:spPr>
        <p:txBody>
          <a:bodyPr/>
          <a:lstStyle/>
          <a:p>
            <a:r>
              <a:rPr lang="en-US" dirty="0">
                <a:solidFill>
                  <a:schemeClr val="tx2"/>
                </a:solidFill>
              </a:rPr>
              <a:t>Use a single model or combination</a:t>
            </a:r>
          </a:p>
          <a:p>
            <a:r>
              <a:rPr lang="en-US" dirty="0">
                <a:solidFill>
                  <a:schemeClr val="tx2"/>
                </a:solidFill>
              </a:rPr>
              <a:t>Categorize and identify potential changes</a:t>
            </a:r>
          </a:p>
          <a:p>
            <a:r>
              <a:rPr lang="en-US" dirty="0">
                <a:solidFill>
                  <a:schemeClr val="tx2"/>
                </a:solidFill>
              </a:rPr>
              <a:t>Already been proven effective</a:t>
            </a:r>
          </a:p>
          <a:p>
            <a:r>
              <a:rPr lang="en-US" dirty="0">
                <a:solidFill>
                  <a:schemeClr val="tx2"/>
                </a:solidFill>
              </a:rPr>
              <a:t>Provides guidance on approach to change</a:t>
            </a:r>
          </a:p>
          <a:p>
            <a:r>
              <a:rPr lang="en-US" dirty="0">
                <a:solidFill>
                  <a:schemeClr val="tx2"/>
                </a:solidFill>
              </a:rPr>
              <a:t>Improves quality care</a:t>
            </a:r>
          </a:p>
          <a:p>
            <a:endParaRPr lang="en-US" dirty="0"/>
          </a:p>
        </p:txBody>
      </p:sp>
    </p:spTree>
    <p:extLst>
      <p:ext uri="{BB962C8B-B14F-4D97-AF65-F5344CB8AC3E}">
        <p14:creationId xmlns:p14="http://schemas.microsoft.com/office/powerpoint/2010/main" val="3038200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9B7A-2F8B-4587-A706-0336FDBAFCFD}"/>
              </a:ext>
            </a:extLst>
          </p:cNvPr>
          <p:cNvSpPr>
            <a:spLocks noGrp="1"/>
          </p:cNvSpPr>
          <p:nvPr>
            <p:ph type="title"/>
          </p:nvPr>
        </p:nvSpPr>
        <p:spPr/>
        <p:txBody>
          <a:bodyPr/>
          <a:lstStyle/>
          <a:p>
            <a:r>
              <a:rPr lang="en-US" dirty="0"/>
              <a:t>QI Models</a:t>
            </a:r>
          </a:p>
        </p:txBody>
      </p:sp>
      <p:sp>
        <p:nvSpPr>
          <p:cNvPr id="4" name="Slide Number Placeholder 3">
            <a:extLst>
              <a:ext uri="{FF2B5EF4-FFF2-40B4-BE49-F238E27FC236}">
                <a16:creationId xmlns:a16="http://schemas.microsoft.com/office/drawing/2014/main" id="{BC089988-5DD9-44EE-BADB-9DFFE3D58099}"/>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7</a:t>
            </a:fld>
            <a:endParaRPr lang="en-US" dirty="0">
              <a:solidFill>
                <a:prstClr val="black">
                  <a:tint val="75000"/>
                </a:prstClr>
              </a:solidFill>
              <a:latin typeface="Calibri"/>
            </a:endParaRPr>
          </a:p>
        </p:txBody>
      </p:sp>
      <p:sp>
        <p:nvSpPr>
          <p:cNvPr id="6" name="Content Placeholder 5">
            <a:extLst>
              <a:ext uri="{FF2B5EF4-FFF2-40B4-BE49-F238E27FC236}">
                <a16:creationId xmlns:a16="http://schemas.microsoft.com/office/drawing/2014/main" id="{9081FD4E-E477-4A73-B4FB-8FEEAAD3C4E5}"/>
              </a:ext>
            </a:extLst>
          </p:cNvPr>
          <p:cNvSpPr>
            <a:spLocks noGrp="1"/>
          </p:cNvSpPr>
          <p:nvPr>
            <p:ph idx="1"/>
          </p:nvPr>
        </p:nvSpPr>
        <p:spPr>
          <a:xfrm>
            <a:off x="1981200" y="1404938"/>
            <a:ext cx="8229600" cy="4616352"/>
          </a:xfrm>
        </p:spPr>
        <p:txBody>
          <a:bodyPr>
            <a:normAutofit/>
          </a:bodyPr>
          <a:lstStyle/>
          <a:p>
            <a:r>
              <a:rPr lang="en-US" dirty="0">
                <a:solidFill>
                  <a:schemeClr val="tx2"/>
                </a:solidFill>
              </a:rPr>
              <a:t>Variety of QI Models</a:t>
            </a:r>
          </a:p>
          <a:p>
            <a:r>
              <a:rPr lang="en-US" dirty="0">
                <a:solidFill>
                  <a:schemeClr val="tx2"/>
                </a:solidFill>
              </a:rPr>
              <a:t>Select one or combination best suits project</a:t>
            </a:r>
          </a:p>
          <a:p>
            <a:r>
              <a:rPr lang="en-US" dirty="0">
                <a:solidFill>
                  <a:schemeClr val="tx2"/>
                </a:solidFill>
              </a:rPr>
              <a:t>Care model</a:t>
            </a:r>
          </a:p>
          <a:p>
            <a:r>
              <a:rPr lang="en-US" dirty="0">
                <a:solidFill>
                  <a:schemeClr val="tx2"/>
                </a:solidFill>
              </a:rPr>
              <a:t>Lean model</a:t>
            </a:r>
          </a:p>
          <a:p>
            <a:r>
              <a:rPr lang="en-US" dirty="0">
                <a:solidFill>
                  <a:schemeClr val="tx2"/>
                </a:solidFill>
              </a:rPr>
              <a:t>Model for Improvement (PDSA)</a:t>
            </a:r>
          </a:p>
          <a:p>
            <a:r>
              <a:rPr lang="en-US" dirty="0">
                <a:solidFill>
                  <a:schemeClr val="tx2"/>
                </a:solidFill>
              </a:rPr>
              <a:t>FADE</a:t>
            </a:r>
          </a:p>
          <a:p>
            <a:r>
              <a:rPr lang="en-US" dirty="0">
                <a:solidFill>
                  <a:schemeClr val="tx2"/>
                </a:solidFill>
              </a:rPr>
              <a:t>Six Sigma or Lean Six Sigma</a:t>
            </a:r>
          </a:p>
          <a:p>
            <a:endParaRPr lang="en-US" dirty="0"/>
          </a:p>
        </p:txBody>
      </p:sp>
    </p:spTree>
    <p:extLst>
      <p:ext uri="{BB962C8B-B14F-4D97-AF65-F5344CB8AC3E}">
        <p14:creationId xmlns:p14="http://schemas.microsoft.com/office/powerpoint/2010/main" val="3577711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52330-1556-40DB-B0DD-C405B740D0F0}"/>
              </a:ext>
            </a:extLst>
          </p:cNvPr>
          <p:cNvSpPr>
            <a:spLocks noGrp="1"/>
          </p:cNvSpPr>
          <p:nvPr>
            <p:ph type="title"/>
          </p:nvPr>
        </p:nvSpPr>
        <p:spPr/>
        <p:txBody>
          <a:bodyPr/>
          <a:lstStyle/>
          <a:p>
            <a:r>
              <a:rPr lang="en-US" dirty="0"/>
              <a:t>Quality Improvement Charter </a:t>
            </a:r>
          </a:p>
        </p:txBody>
      </p:sp>
      <p:sp>
        <p:nvSpPr>
          <p:cNvPr id="4" name="Slide Number Placeholder 3">
            <a:extLst>
              <a:ext uri="{FF2B5EF4-FFF2-40B4-BE49-F238E27FC236}">
                <a16:creationId xmlns:a16="http://schemas.microsoft.com/office/drawing/2014/main" id="{43179F9A-E89D-487B-87E6-664409D3C787}"/>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8</a:t>
            </a:fld>
            <a:endParaRPr lang="en-US" dirty="0">
              <a:solidFill>
                <a:prstClr val="black">
                  <a:tint val="75000"/>
                </a:prstClr>
              </a:solidFill>
              <a:latin typeface="Calibri"/>
            </a:endParaRPr>
          </a:p>
        </p:txBody>
      </p:sp>
      <p:graphicFrame>
        <p:nvGraphicFramePr>
          <p:cNvPr id="5" name="Object 4">
            <a:extLst>
              <a:ext uri="{FF2B5EF4-FFF2-40B4-BE49-F238E27FC236}">
                <a16:creationId xmlns:a16="http://schemas.microsoft.com/office/drawing/2014/main" id="{841F9988-558D-4AA6-9284-F7752AE6D808}"/>
              </a:ext>
            </a:extLst>
          </p:cNvPr>
          <p:cNvGraphicFramePr>
            <a:graphicFrameLocks noChangeAspect="1"/>
          </p:cNvGraphicFramePr>
          <p:nvPr/>
        </p:nvGraphicFramePr>
        <p:xfrm>
          <a:off x="1981200" y="1047751"/>
          <a:ext cx="8065424" cy="5138893"/>
        </p:xfrm>
        <a:graphic>
          <a:graphicData uri="http://schemas.openxmlformats.org/presentationml/2006/ole">
            <mc:AlternateContent xmlns:mc="http://schemas.openxmlformats.org/markup-compatibility/2006">
              <mc:Choice xmlns:v="urn:schemas-microsoft-com:vml" Requires="v">
                <p:oleObj name="Document" r:id="rId3" imgW="8236942" imgH="5765314" progId="Word.Document.12">
                  <p:embed/>
                </p:oleObj>
              </mc:Choice>
              <mc:Fallback>
                <p:oleObj name="Document" r:id="rId3" imgW="8236942" imgH="5765314" progId="Word.Document.12">
                  <p:embed/>
                  <p:pic>
                    <p:nvPicPr>
                      <p:cNvPr id="5" name="Object 4">
                        <a:extLst>
                          <a:ext uri="{FF2B5EF4-FFF2-40B4-BE49-F238E27FC236}">
                            <a16:creationId xmlns:a16="http://schemas.microsoft.com/office/drawing/2014/main" id="{841F9988-558D-4AA6-9284-F7752AE6D808}"/>
                          </a:ext>
                        </a:extLst>
                      </p:cNvPr>
                      <p:cNvPicPr/>
                      <p:nvPr/>
                    </p:nvPicPr>
                    <p:blipFill>
                      <a:blip r:embed="rId4"/>
                      <a:stretch>
                        <a:fillRect/>
                      </a:stretch>
                    </p:blipFill>
                    <p:spPr>
                      <a:xfrm>
                        <a:off x="1981200" y="1047751"/>
                        <a:ext cx="8065424" cy="5138893"/>
                      </a:xfrm>
                      <a:prstGeom prst="rect">
                        <a:avLst/>
                      </a:prstGeom>
                    </p:spPr>
                  </p:pic>
                </p:oleObj>
              </mc:Fallback>
            </mc:AlternateContent>
          </a:graphicData>
        </a:graphic>
      </p:graphicFrame>
    </p:spTree>
    <p:extLst>
      <p:ext uri="{BB962C8B-B14F-4D97-AF65-F5344CB8AC3E}">
        <p14:creationId xmlns:p14="http://schemas.microsoft.com/office/powerpoint/2010/main" val="1251410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CF948E0-4C46-4459-A61D-FFC9590FCE70}"/>
              </a:ext>
            </a:extLst>
          </p:cNvPr>
          <p:cNvSpPr>
            <a:spLocks noGrp="1"/>
          </p:cNvSpPr>
          <p:nvPr>
            <p:ph type="sldNum" sz="quarter" idx="10"/>
          </p:nvPr>
        </p:nvSpPr>
        <p:spPr/>
        <p:txBody>
          <a:bodyPr/>
          <a:lstStyle/>
          <a:p>
            <a:fld id="{19BB7DA4-2697-4546-83A3-2C93572BA837}" type="slidenum">
              <a:rPr lang="en-US">
                <a:solidFill>
                  <a:prstClr val="black">
                    <a:tint val="75000"/>
                  </a:prstClr>
                </a:solidFill>
                <a:latin typeface="Calibri"/>
              </a:rPr>
              <a:pPr/>
              <a:t>9</a:t>
            </a:fld>
            <a:endParaRPr lang="en-US" dirty="0">
              <a:solidFill>
                <a:prstClr val="black">
                  <a:tint val="75000"/>
                </a:prstClr>
              </a:solidFill>
              <a:latin typeface="Calibri"/>
            </a:endParaRPr>
          </a:p>
        </p:txBody>
      </p:sp>
      <p:graphicFrame>
        <p:nvGraphicFramePr>
          <p:cNvPr id="3" name="Object 2">
            <a:extLst>
              <a:ext uri="{FF2B5EF4-FFF2-40B4-BE49-F238E27FC236}">
                <a16:creationId xmlns:a16="http://schemas.microsoft.com/office/drawing/2014/main" id="{E366D1B5-056C-41D8-9545-D44B484F6A30}"/>
              </a:ext>
            </a:extLst>
          </p:cNvPr>
          <p:cNvGraphicFramePr>
            <a:graphicFrameLocks noChangeAspect="1"/>
          </p:cNvGraphicFramePr>
          <p:nvPr/>
        </p:nvGraphicFramePr>
        <p:xfrm>
          <a:off x="2082266" y="991403"/>
          <a:ext cx="7931217" cy="5722219"/>
        </p:xfrm>
        <a:graphic>
          <a:graphicData uri="http://schemas.openxmlformats.org/presentationml/2006/ole">
            <mc:AlternateContent xmlns:mc="http://schemas.openxmlformats.org/markup-compatibility/2006">
              <mc:Choice xmlns:v="urn:schemas-microsoft-com:vml" Requires="v">
                <p:oleObj name="Document" r:id="rId3" imgW="5942845" imgH="7250349" progId="Word.Document.12">
                  <p:embed/>
                </p:oleObj>
              </mc:Choice>
              <mc:Fallback>
                <p:oleObj name="Document" r:id="rId3" imgW="5942845" imgH="7250349" progId="Word.Document.12">
                  <p:embed/>
                  <p:pic>
                    <p:nvPicPr>
                      <p:cNvPr id="3" name="Object 2">
                        <a:extLst>
                          <a:ext uri="{FF2B5EF4-FFF2-40B4-BE49-F238E27FC236}">
                            <a16:creationId xmlns:a16="http://schemas.microsoft.com/office/drawing/2014/main" id="{E366D1B5-056C-41D8-9545-D44B484F6A30}"/>
                          </a:ext>
                        </a:extLst>
                      </p:cNvPr>
                      <p:cNvPicPr/>
                      <p:nvPr/>
                    </p:nvPicPr>
                    <p:blipFill>
                      <a:blip r:embed="rId4"/>
                      <a:stretch>
                        <a:fillRect/>
                      </a:stretch>
                    </p:blipFill>
                    <p:spPr>
                      <a:xfrm>
                        <a:off x="2082266" y="991403"/>
                        <a:ext cx="7931217" cy="5722219"/>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81BBD511-7344-4B36-8C2A-E6498D0E6BDD}"/>
              </a:ext>
            </a:extLst>
          </p:cNvPr>
          <p:cNvSpPr txBox="1">
            <a:spLocks/>
          </p:cNvSpPr>
          <p:nvPr/>
        </p:nvSpPr>
        <p:spPr>
          <a:xfrm>
            <a:off x="1587286" y="91420"/>
            <a:ext cx="6684987" cy="674384"/>
          </a:xfrm>
          <a:prstGeom prst="rect">
            <a:avLst/>
          </a:prstGeom>
        </p:spPr>
        <p:txBody>
          <a:bodyPr/>
          <a:lstStyle>
            <a:lvl1pPr algn="l" defTabSz="914400" rtl="0" eaLnBrk="1" latinLnBrk="0" hangingPunct="1">
              <a:spcBef>
                <a:spcPct val="0"/>
              </a:spcBef>
              <a:buNone/>
              <a:defRPr sz="3200" kern="1200">
                <a:solidFill>
                  <a:srgbClr val="C00000"/>
                </a:solidFill>
                <a:latin typeface="+mj-lt"/>
                <a:ea typeface="+mj-ea"/>
                <a:cs typeface="+mj-cs"/>
              </a:defRPr>
            </a:lvl1pPr>
          </a:lstStyle>
          <a:p>
            <a:r>
              <a:rPr lang="en-US" dirty="0">
                <a:latin typeface="Calibri"/>
              </a:rPr>
              <a:t>Quality Improvement Charter </a:t>
            </a:r>
          </a:p>
        </p:txBody>
      </p:sp>
    </p:spTree>
    <p:extLst>
      <p:ext uri="{BB962C8B-B14F-4D97-AF65-F5344CB8AC3E}">
        <p14:creationId xmlns:p14="http://schemas.microsoft.com/office/powerpoint/2010/main" val="2284860272"/>
      </p:ext>
    </p:extLst>
  </p:cSld>
  <p:clrMapOvr>
    <a:masterClrMapping/>
  </p:clrMapOvr>
</p:sld>
</file>

<file path=ppt/theme/theme1.xml><?xml version="1.0" encoding="utf-8"?>
<a:theme xmlns:a="http://schemas.openxmlformats.org/drawingml/2006/main" name="VQI Presentation Gener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1528</Words>
  <Application>Microsoft Office PowerPoint</Application>
  <PresentationFormat>Widescreen</PresentationFormat>
  <Paragraphs>174</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Calibri</vt:lpstr>
      <vt:lpstr>Open Sans</vt:lpstr>
      <vt:lpstr>VQI Presentation General</vt:lpstr>
      <vt:lpstr>Document</vt:lpstr>
      <vt:lpstr> </vt:lpstr>
      <vt:lpstr>Identifying a QI Project</vt:lpstr>
      <vt:lpstr>Starting a QI Project</vt:lpstr>
      <vt:lpstr>Starting a QI Project</vt:lpstr>
      <vt:lpstr>Starting a QI Project</vt:lpstr>
      <vt:lpstr>Selecting a QI Model</vt:lpstr>
      <vt:lpstr>QI Models</vt:lpstr>
      <vt:lpstr>Quality Improvement Charter </vt:lpstr>
      <vt:lpstr>PowerPoint Presentation</vt:lpstr>
      <vt:lpstr>Problem Statement</vt:lpstr>
      <vt:lpstr>Scope</vt:lpstr>
      <vt:lpstr>Deliverables</vt:lpstr>
      <vt:lpstr>Key Metrics</vt:lpstr>
      <vt:lpstr>Milestones</vt:lpstr>
      <vt:lpstr>Review and Submit Your Charter</vt:lpstr>
      <vt:lpstr>Helpful Hints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Betsy Wymer</dc:creator>
  <cp:lastModifiedBy>Betsy Wymer</cp:lastModifiedBy>
  <cp:revision>2</cp:revision>
  <dcterms:created xsi:type="dcterms:W3CDTF">2022-08-16T17:55:50Z</dcterms:created>
  <dcterms:modified xsi:type="dcterms:W3CDTF">2022-08-18T17:44:52Z</dcterms:modified>
</cp:coreProperties>
</file>