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84" r:id="rId5"/>
    <p:sldId id="285" r:id="rId6"/>
    <p:sldId id="286" r:id="rId7"/>
    <p:sldId id="290" r:id="rId8"/>
    <p:sldId id="291" r:id="rId9"/>
    <p:sldId id="293" r:id="rId10"/>
    <p:sldId id="294" r:id="rId11"/>
    <p:sldId id="295" r:id="rId12"/>
    <p:sldId id="296" r:id="rId13"/>
    <p:sldId id="298" r:id="rId14"/>
    <p:sldId id="299" r:id="rId15"/>
    <p:sldId id="300" r:id="rId16"/>
    <p:sldId id="301" r:id="rId17"/>
    <p:sldId id="302" r:id="rId18"/>
    <p:sldId id="303" r:id="rId19"/>
    <p:sldId id="304" r:id="rId20"/>
    <p:sldId id="305" r:id="rId21"/>
    <p:sldId id="307" r:id="rId22"/>
    <p:sldId id="306" r:id="rId23"/>
    <p:sldId id="308" r:id="rId24"/>
    <p:sldId id="309" r:id="rId25"/>
    <p:sldId id="310" r:id="rId26"/>
    <p:sldId id="312" r:id="rId27"/>
    <p:sldId id="314" r:id="rId28"/>
    <p:sldId id="315" r:id="rId29"/>
    <p:sldId id="316"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FD34D-B734-4667-9C8C-125B61CDD81F}" v="2215" dt="2023-05-19T13:56:54.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59" autoAdjust="0"/>
  </p:normalViewPr>
  <p:slideViewPr>
    <p:cSldViewPr snapToGrid="0">
      <p:cViewPr varScale="1">
        <p:scale>
          <a:sx n="62" d="100"/>
          <a:sy n="62" d="100"/>
        </p:scale>
        <p:origin x="540" y="36"/>
      </p:cViewPr>
      <p:guideLst/>
    </p:cSldViewPr>
  </p:slideViewPr>
  <p:notesTextViewPr>
    <p:cViewPr>
      <p:scale>
        <a:sx n="87" d="100"/>
        <a:sy n="87"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4E383-96E7-4835-ACB2-6CB6FEA78E12}"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6BEB-78B0-4B22-AAA1-4A53CA540733}" type="slidenum">
              <a:rPr lang="en-US" smtClean="0"/>
              <a:t>‹#›</a:t>
            </a:fld>
            <a:endParaRPr lang="en-US"/>
          </a:p>
        </p:txBody>
      </p:sp>
    </p:spTree>
    <p:extLst>
      <p:ext uri="{BB962C8B-B14F-4D97-AF65-F5344CB8AC3E}">
        <p14:creationId xmlns:p14="http://schemas.microsoft.com/office/powerpoint/2010/main" val="240274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Good afternoon, welcome everyone and thank you for being here. The focus of this talk is the VQI Regional Quality Report. By the end of this talk you’ll have a better idea about what’s contained in these reports, how to drill-down and interpret your data, and hopefully a better sense for how you can use the reports to facilitate and drive quality improvement at your institution. </a:t>
            </a:r>
            <a:r>
              <a:rPr lang="en-US" sz="1100" b="1" dirty="0"/>
              <a:t>[click]</a:t>
            </a:r>
          </a:p>
        </p:txBody>
      </p:sp>
      <p:sp>
        <p:nvSpPr>
          <p:cNvPr id="4" name="Slide Number Placeholder 3"/>
          <p:cNvSpPr>
            <a:spLocks noGrp="1"/>
          </p:cNvSpPr>
          <p:nvPr>
            <p:ph type="sldNum" sz="quarter" idx="5"/>
          </p:nvPr>
        </p:nvSpPr>
        <p:spPr/>
        <p:txBody>
          <a:bodyPr/>
          <a:lstStyle/>
          <a:p>
            <a:fld id="{3AED4B63-10EA-487C-8E7D-E30B877588CF}" type="slidenum">
              <a:rPr lang="en-US" smtClean="0"/>
              <a:t>1</a:t>
            </a:fld>
            <a:endParaRPr lang="en-US"/>
          </a:p>
        </p:txBody>
      </p:sp>
    </p:spTree>
    <p:extLst>
      <p:ext uri="{BB962C8B-B14F-4D97-AF65-F5344CB8AC3E}">
        <p14:creationId xmlns:p14="http://schemas.microsoft.com/office/powerpoint/2010/main" val="183518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dirty="0">
                <a:solidFill>
                  <a:srgbClr val="333333"/>
                </a:solidFill>
                <a:effectLst/>
                <a:latin typeface="Source Sans Pro" panose="020B0503030403020204" pitchFamily="34" charset="0"/>
              </a:rPr>
              <a:t>The fourth component is the center variation chart. The center variation chart provides blinded center rates within your region. The idea behind this chart is to give you a sense of how center rates vary within your region. </a:t>
            </a:r>
            <a:r>
              <a:rPr lang="en-US" sz="1050" b="1" i="0" dirty="0">
                <a:solidFill>
                  <a:srgbClr val="333333"/>
                </a:solidFill>
                <a:effectLst/>
                <a:latin typeface="Source Sans Pro" panose="020B0503030403020204" pitchFamily="34" charset="0"/>
              </a:rPr>
              <a:t>[click]</a:t>
            </a: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First, note that centers with less than 10 complete cases are not shown in the center variation chart, so it’s possible that your center is not displayed in the chart. [click]</a:t>
            </a: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Second, the rates shown are among complete cases, as noted in the footnote. </a:t>
            </a:r>
            <a:r>
              <a:rPr lang="en-US" sz="1050" b="1" i="0" dirty="0">
                <a:solidFill>
                  <a:srgbClr val="333333"/>
                </a:solidFill>
                <a:effectLst/>
                <a:latin typeface="Source Sans Pro" panose="020B0503030403020204" pitchFamily="34" charset="0"/>
              </a:rPr>
              <a:t>[click]</a:t>
            </a: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And indeed, if we look back at the comparison table, we see this center’s value of 2.1% is reflected in the center variation chart. </a:t>
            </a:r>
            <a:r>
              <a:rPr lang="en-US" sz="1050" b="1" i="0" dirty="0">
                <a:solidFill>
                  <a:srgbClr val="333333"/>
                </a:solidFill>
                <a:effectLst/>
                <a:latin typeface="Source Sans Pro" panose="020B0503030403020204" pitchFamily="34" charset="0"/>
              </a:rPr>
              <a:t>[click]</a:t>
            </a:r>
            <a:endParaRPr lang="en-US" sz="1050" b="0" i="0" dirty="0">
              <a:solidFill>
                <a:srgbClr val="333333"/>
              </a:solidFill>
              <a:effectLst/>
              <a:latin typeface="Source Sans Pro" panose="020B0503030403020204" pitchFamily="34" charset="0"/>
            </a:endParaRP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Expected rates are given in purple </a:t>
            </a:r>
            <a:r>
              <a:rPr lang="en-US" sz="1050" b="1" i="0" dirty="0">
                <a:solidFill>
                  <a:srgbClr val="333333"/>
                </a:solidFill>
                <a:effectLst/>
                <a:latin typeface="Source Sans Pro" panose="020B0503030403020204" pitchFamily="34" charset="0"/>
              </a:rPr>
              <a:t>[click]</a:t>
            </a: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And looking again at the comparison table, we see this center’s expected rate of 0.8% is reflected in the center variation chart. </a:t>
            </a:r>
            <a:r>
              <a:rPr lang="en-US" sz="1050" b="1" i="0" dirty="0">
                <a:solidFill>
                  <a:srgbClr val="333333"/>
                </a:solidFill>
                <a:effectLst/>
                <a:latin typeface="Source Sans Pro" panose="020B0503030403020204" pitchFamily="34" charset="0"/>
              </a:rPr>
              <a:t>[click]</a:t>
            </a:r>
            <a:endParaRPr lang="en-US" sz="1050" b="0" i="0" dirty="0">
              <a:solidFill>
                <a:srgbClr val="333333"/>
              </a:solidFill>
              <a:effectLst/>
              <a:latin typeface="Source Sans Pro" panose="020B0503030403020204" pitchFamily="34" charset="0"/>
            </a:endParaRPr>
          </a:p>
          <a:p>
            <a:endParaRPr lang="en-US" sz="1050" b="0" i="0" dirty="0">
              <a:solidFill>
                <a:srgbClr val="333333"/>
              </a:solidFill>
              <a:effectLst/>
              <a:latin typeface="Source Sans Pro" panose="020B0503030403020204" pitchFamily="34" charset="0"/>
            </a:endParaRPr>
          </a:p>
          <a:p>
            <a:r>
              <a:rPr lang="en-US" sz="1050" b="0" i="0" dirty="0">
                <a:solidFill>
                  <a:srgbClr val="333333"/>
                </a:solidFill>
                <a:effectLst/>
                <a:latin typeface="Source Sans Pro" panose="020B0503030403020204" pitchFamily="34" charset="0"/>
              </a:rPr>
              <a:t>As given in the footnote, an asterisk indicates that a center’s observed rate differs significantly from its expected rate. In this region we see there were 3 such centers, all of which had an observed rate that was significantly higher than the expected rate. </a:t>
            </a:r>
            <a:r>
              <a:rPr lang="en-US" sz="1050" b="1" i="0" dirty="0">
                <a:solidFill>
                  <a:srgbClr val="333333"/>
                </a:solidFill>
                <a:effectLst/>
                <a:latin typeface="Source Sans Pro" panose="020B0503030403020204" pitchFamily="34" charset="0"/>
              </a:rPr>
              <a:t>[click]</a:t>
            </a:r>
            <a:endParaRPr lang="en-US" sz="1100"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E316BEB-78B0-4B22-AAA1-4A53CA540733}" type="slidenum">
              <a:rPr lang="en-US" smtClean="0"/>
              <a:t>10</a:t>
            </a:fld>
            <a:endParaRPr lang="en-US"/>
          </a:p>
        </p:txBody>
      </p:sp>
    </p:spTree>
    <p:extLst>
      <p:ext uri="{BB962C8B-B14F-4D97-AF65-F5344CB8AC3E}">
        <p14:creationId xmlns:p14="http://schemas.microsoft.com/office/powerpoint/2010/main" val="206394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Source Sans Pro" panose="020B0503030403020204" pitchFamily="34" charset="0"/>
              </a:rPr>
              <a:t>For non-risk-adjusted reports, the center variation charts look very similar, though of course there are no expected values to display. Here we see the center variation chart for the </a:t>
            </a:r>
            <a:r>
              <a:rPr lang="en-US" sz="1100" dirty="0"/>
              <a:t>PVI ABI/Toe Pressure Report.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asterisk now has a different interpretation, as given by the footnote. We see now that an asterisk indicates that a center’s rate differs significantly from the regional rate.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And this is where we return to the comparison table and the question of whether the center’s rate is different than the region’s rate. </a:t>
            </a:r>
            <a:r>
              <a:rPr lang="en-US" sz="1100" b="0" dirty="0"/>
              <a:t>While the p-value is not displayed in the comparison table, an asterisk is displayed in the center variation chart if the p-value is less than 0.05 and the difference is statistically significant.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Source Sans Pro" panose="020B0503030403020204" pitchFamily="34" charset="0"/>
              </a:rPr>
              <a:t>In this region we see there were 9 such centers, 3 (on the left) had ABI/Toe Pressure rates that were significantly higher than the regional rate, and 6 (on the right) had ABI/Toe Pressure rates that were significantly lower than the regional rate. </a:t>
            </a:r>
            <a:r>
              <a:rPr lang="en-US" sz="1100" b="1" i="0" dirty="0">
                <a:solidFill>
                  <a:srgbClr val="333333"/>
                </a:solidFill>
                <a:effectLst/>
                <a:latin typeface="Source Sans Pro" panose="020B0503030403020204" pitchFamily="34" charset="0"/>
              </a:rPr>
              <a:t>[click]</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Since there is no asterisk for this center, the center’s rate of 75% was not significantly different than the regional rate of 81.3%.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E316BEB-78B0-4B22-AAA1-4A53CA540733}" type="slidenum">
              <a:rPr lang="en-US" smtClean="0"/>
              <a:t>11</a:t>
            </a:fld>
            <a:endParaRPr lang="en-US"/>
          </a:p>
        </p:txBody>
      </p:sp>
    </p:spTree>
    <p:extLst>
      <p:ext uri="{BB962C8B-B14F-4D97-AF65-F5344CB8AC3E}">
        <p14:creationId xmlns:p14="http://schemas.microsoft.com/office/powerpoint/2010/main" val="214127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33333"/>
                </a:solidFill>
                <a:effectLst/>
                <a:latin typeface="Source Sans Pro" panose="020B0503030403020204" pitchFamily="34" charset="0"/>
              </a:rPr>
              <a:t>The final fifth component is the regional variation chart. The regional variation chart provides regional rates across the VQI. The idea behind this chart is to give you a sense of how regional rates vary across the VQI.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First, note that regions with less than 3 centers with at least 10  complete cases are not shown in the regional variation chart, so it’s possible that your region is not displayed.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As with the corresponding center variation chart we saw, the rates shown are among complete cases and the expected rates are given in purple. </a:t>
            </a:r>
            <a:r>
              <a:rPr lang="en-US" sz="1100" b="1" i="0" dirty="0">
                <a:solidFill>
                  <a:srgbClr val="333333"/>
                </a:solidFill>
                <a:effectLst/>
                <a:latin typeface="Source Sans Pro" panose="020B0503030403020204" pitchFamily="34" charset="0"/>
              </a:rPr>
              <a:t>[click]</a:t>
            </a:r>
          </a:p>
          <a:p>
            <a:endParaRPr lang="en-US" sz="1100" b="1"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As given in the footnote, an asterisk indicates that a region’s observed rate differs significantly from its expected rate.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Since there are no asterisks here, no region had an observed rate that was significantly different than its expected rate. </a:t>
            </a:r>
            <a:r>
              <a:rPr lang="en-US" sz="1100" b="1" i="0" dirty="0">
                <a:solidFill>
                  <a:srgbClr val="333333"/>
                </a:solidFill>
                <a:effectLst/>
                <a:latin typeface="Source Sans Pro" panose="020B0503030403020204" pitchFamily="34" charset="0"/>
              </a:rPr>
              <a:t>[click]</a:t>
            </a:r>
            <a:endParaRPr lang="en-US" sz="1100"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Source Sans Pro" panose="020B0503030403020204" pitchFamily="34" charset="0"/>
            </a:endParaRPr>
          </a:p>
          <a:p>
            <a:endParaRPr lang="en-US" sz="1100" b="1" i="0" dirty="0">
              <a:solidFill>
                <a:srgbClr val="333333"/>
              </a:solidFill>
              <a:effectLst/>
              <a:latin typeface="Source Sans Pro" panose="020B0503030403020204" pitchFamily="34" charset="0"/>
            </a:endParaRPr>
          </a:p>
          <a:p>
            <a:endParaRPr lang="en-US" sz="1100" b="1" i="0" dirty="0">
              <a:solidFill>
                <a:srgbClr val="333333"/>
              </a:solidFill>
              <a:effectLst/>
              <a:latin typeface="Source Sans Pro" panose="020B0503030403020204" pitchFamily="34" charset="0"/>
            </a:endParaRPr>
          </a:p>
          <a:p>
            <a:endParaRPr lang="en-US" sz="1050"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E316BEB-78B0-4B22-AAA1-4A53CA540733}" type="slidenum">
              <a:rPr lang="en-US" smtClean="0"/>
              <a:t>12</a:t>
            </a:fld>
            <a:endParaRPr lang="en-US"/>
          </a:p>
        </p:txBody>
      </p:sp>
    </p:spTree>
    <p:extLst>
      <p:ext uri="{BB962C8B-B14F-4D97-AF65-F5344CB8AC3E}">
        <p14:creationId xmlns:p14="http://schemas.microsoft.com/office/powerpoint/2010/main" val="184071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Source Sans Pro" panose="020B0503030403020204" pitchFamily="34" charset="0"/>
              </a:rPr>
              <a:t>For non-risk-adjusted reports, the regional variation charts look very similar, though of course there are no expected values to display. Here we see the regional variation chart for the </a:t>
            </a:r>
            <a:r>
              <a:rPr lang="en-US" sz="1100" dirty="0"/>
              <a:t>PVI ABI/Toe Pressure Report.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asterisk now has a different interpretation, as given by the footnote. We see now that an asterisk indicates that a region’s rate differs significantly from the overall VQI rate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Which can answer the question of: Is your region’s rate different than the overall VQI rate?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Source Sans Pro" panose="020B0503030403020204" pitchFamily="34" charset="0"/>
              </a:rPr>
              <a:t>In this report, we see there were 7 regions (on the left) with an ABI/Toe Pressure rate that was significantly higher than the overall VQI rate, and 5 regions (on the right) with an ABI/Toe Pressure rate that was significantly lower than the overall VQI rate. </a:t>
            </a:r>
            <a:r>
              <a:rPr lang="en-US" sz="1100" b="1" i="0" dirty="0">
                <a:solidFill>
                  <a:srgbClr val="333333"/>
                </a:solidFill>
                <a:effectLst/>
                <a:latin typeface="Source Sans Pro" panose="020B0503030403020204" pitchFamily="34"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E316BEB-78B0-4B22-AAA1-4A53CA540733}" type="slidenum">
              <a:rPr lang="en-US" smtClean="0"/>
              <a:t>13</a:t>
            </a:fld>
            <a:endParaRPr lang="en-US"/>
          </a:p>
        </p:txBody>
      </p:sp>
    </p:spTree>
    <p:extLst>
      <p:ext uri="{BB962C8B-B14F-4D97-AF65-F5344CB8AC3E}">
        <p14:creationId xmlns:p14="http://schemas.microsoft.com/office/powerpoint/2010/main" val="349409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 now that we’ve seen the 5 basic report components, I’d like to briefly mention the important topic of tracking your center’s cases. Centers may have questions about why certain cases were or were not included in the reports, so we’ll briefly reference the reasons why the number of cases in the regional reports may not match what you expect, as outlined in the “Important Notes” section of the report. </a:t>
            </a:r>
            <a:r>
              <a:rPr lang="en-US" sz="1100" b="1" dirty="0"/>
              <a:t>[click]</a:t>
            </a:r>
          </a:p>
          <a:p>
            <a:endParaRPr lang="en-US" sz="1100" dirty="0"/>
          </a:p>
          <a:p>
            <a:r>
              <a:rPr lang="en-US" sz="1100" dirty="0"/>
              <a:t>These 3 reasons were discussed extensively in last year’s presentation on the quarterly VQI Best Practices Dashboard and are identical for regional report. </a:t>
            </a:r>
            <a:r>
              <a:rPr lang="en-US" sz="1100" b="1" dirty="0"/>
              <a:t>[click]</a:t>
            </a:r>
          </a:p>
          <a:p>
            <a:endParaRPr lang="en-US" sz="1100" dirty="0"/>
          </a:p>
          <a:p>
            <a:r>
              <a:rPr lang="en-US" sz="1100" dirty="0"/>
              <a:t>So, for the sake of brevity, we’ll reference last year’s presentation for details, which is available on the VQI Reporting website as shown here. From the website you can download the PowerPoint slide-deck, where slides 18-24 focus exclusively on this topic. </a:t>
            </a:r>
            <a:r>
              <a:rPr lang="en-US" sz="1100" b="1" dirty="0"/>
              <a:t>[click]</a:t>
            </a:r>
          </a:p>
        </p:txBody>
      </p:sp>
      <p:sp>
        <p:nvSpPr>
          <p:cNvPr id="4" name="Slide Number Placeholder 3"/>
          <p:cNvSpPr>
            <a:spLocks noGrp="1"/>
          </p:cNvSpPr>
          <p:nvPr>
            <p:ph type="sldNum" sz="quarter" idx="5"/>
          </p:nvPr>
        </p:nvSpPr>
        <p:spPr/>
        <p:txBody>
          <a:bodyPr/>
          <a:lstStyle/>
          <a:p>
            <a:fld id="{8E316BEB-78B0-4B22-AAA1-4A53CA540733}" type="slidenum">
              <a:rPr lang="en-US" smtClean="0"/>
              <a:t>14</a:t>
            </a:fld>
            <a:endParaRPr lang="en-US"/>
          </a:p>
        </p:txBody>
      </p:sp>
    </p:spTree>
    <p:extLst>
      <p:ext uri="{BB962C8B-B14F-4D97-AF65-F5344CB8AC3E}">
        <p14:creationId xmlns:p14="http://schemas.microsoft.com/office/powerpoint/2010/main" val="348994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And that brings us to the very important topic of drill-down. At some point, you’re going to be interested in identifying cases that were included or excluded from a report. And more importantly, you’re going to be interested in identifying cases that had complications, cases with extended length-of-stay, or cases not receiving discharge medications, etc. To answer these questions, embedded drill-down functionality is included in the form of the VQI Case Appendix. </a:t>
            </a:r>
            <a:r>
              <a:rPr lang="en-US" sz="1100" b="1" dirty="0"/>
              <a:t>[click]</a:t>
            </a:r>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case appendix consists of 16 interactive drill-down tables associated with 11 VQI procedure registries. </a:t>
            </a:r>
            <a:r>
              <a:rPr lang="en-US" sz="1100" b="1" dirty="0"/>
              <a:t>[click]</a:t>
            </a:r>
          </a:p>
          <a:p>
            <a:endParaRPr lang="en-US" sz="1100" dirty="0"/>
          </a:p>
          <a:p>
            <a:r>
              <a:rPr lang="en-US" sz="1100" dirty="0"/>
              <a:t>The case appendix has 3 primary functions as shown here. </a:t>
            </a:r>
            <a:r>
              <a:rPr lang="en-US" sz="1100" b="1" dirty="0"/>
              <a:t>[click]</a:t>
            </a:r>
            <a:endParaRPr lang="en-US" sz="1100" b="0" dirty="0"/>
          </a:p>
          <a:p>
            <a:pPr marL="0" indent="0">
              <a:buNone/>
            </a:pPr>
            <a:endParaRPr lang="en-US" sz="1100" b="0" dirty="0"/>
          </a:p>
          <a:p>
            <a:pPr marL="0" indent="0">
              <a:buNone/>
            </a:pPr>
            <a:r>
              <a:rPr lang="en-US" sz="1100" b="0" dirty="0"/>
              <a:t>Let’s now look at some of these drill-down tables to get a better idea of the functionality provided. </a:t>
            </a:r>
            <a:r>
              <a:rPr lang="en-US" sz="1100" b="1" dirty="0"/>
              <a:t>[click] </a:t>
            </a:r>
          </a:p>
          <a:p>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15</a:t>
            </a:fld>
            <a:endParaRPr lang="en-US"/>
          </a:p>
        </p:txBody>
      </p:sp>
    </p:spTree>
    <p:extLst>
      <p:ext uri="{BB962C8B-B14F-4D97-AF65-F5344CB8AC3E}">
        <p14:creationId xmlns:p14="http://schemas.microsoft.com/office/powerpoint/2010/main" val="49494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we see the CEA drill-down table. [click]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First, note the total number of cases in the procedure timeframe given at the top, and that this matches the number of entries (rows) in the table.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Every row in the table represents a case, and cases are indexed by PRIMPROCID, a  unique case identifier assigned to each procedure to protect patient identity.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default display is 10 rows per case, but you can change the number of rows displayed with this button.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You can also click these buttons to page thru your cases.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These buttons allow you to download either a .csv or .xlsx file containing all the data in the interactive table.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line tells you that 39 cases were included in the CEA ASYMP: Stroke/Death report, 38 of which had complete data for risk-adjustment. Similarly, 9 cases were included in the CEA SYMP: Stroke/Death report, 8 of which had complete data for risk-adjustment.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Since there were 54 CEA cases total, this means there were 54 – 39 – 9 = 6 cases excluded from both CEA ASYMP: Stroke/Death and CEA SYMP: Stroke/Death.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The next line provides figures for the CEA Postop LOS&gt;1 Day reports, note the numbers are identical for this center. </a:t>
            </a:r>
            <a:r>
              <a:rPr lang="en-US" sz="1100" b="1" dirty="0"/>
              <a:t>[click]</a:t>
            </a:r>
            <a:endParaRPr lang="en-US" sz="1100" dirty="0"/>
          </a:p>
        </p:txBody>
      </p:sp>
      <p:sp>
        <p:nvSpPr>
          <p:cNvPr id="4" name="Slide Number Placeholder 3"/>
          <p:cNvSpPr>
            <a:spLocks noGrp="1"/>
          </p:cNvSpPr>
          <p:nvPr>
            <p:ph type="sldNum" sz="quarter" idx="5"/>
          </p:nvPr>
        </p:nvSpPr>
        <p:spPr/>
        <p:txBody>
          <a:bodyPr/>
          <a:lstStyle/>
          <a:p>
            <a:fld id="{8E316BEB-78B0-4B22-AAA1-4A53CA540733}" type="slidenum">
              <a:rPr lang="en-US" smtClean="0"/>
              <a:t>16</a:t>
            </a:fld>
            <a:endParaRPr lang="en-US"/>
          </a:p>
        </p:txBody>
      </p:sp>
    </p:spTree>
    <p:extLst>
      <p:ext uri="{BB962C8B-B14F-4D97-AF65-F5344CB8AC3E}">
        <p14:creationId xmlns:p14="http://schemas.microsoft.com/office/powerpoint/2010/main" val="227437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You can tell what specific cases were included or excluded in each report by using the binary indicators provided in the drill-down table. </a:t>
            </a:r>
            <a:r>
              <a:rPr lang="en-US" sz="1100" b="1" dirty="0"/>
              <a:t>[click]</a:t>
            </a:r>
          </a:p>
          <a:p>
            <a:endParaRPr lang="en-US" sz="1100" dirty="0"/>
          </a:p>
          <a:p>
            <a:r>
              <a:rPr lang="en-US" sz="1100" dirty="0"/>
              <a:t>For example, here we see binary indicators for the CEA Stroke/Death reports. </a:t>
            </a:r>
            <a:r>
              <a:rPr lang="en-US" sz="1100" b="1" dirty="0"/>
              <a:t>[click]</a:t>
            </a:r>
          </a:p>
          <a:p>
            <a:endParaRPr lang="en-US" sz="1100" dirty="0"/>
          </a:p>
          <a:p>
            <a:r>
              <a:rPr lang="en-US" sz="1100" dirty="0"/>
              <a:t>These cases were included in the CEA ASYMP: Stroke/Death report (In CEA ASYMP Stroke/Death = 1). </a:t>
            </a:r>
            <a:r>
              <a:rPr lang="en-US" sz="1100" b="1" dirty="0"/>
              <a:t>[click]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These cases were included in the CEA SYMP: Stroke/Death report (In CEA SYMP Stroke/Death = 1). </a:t>
            </a:r>
            <a:r>
              <a:rPr lang="en-US" sz="1100" b="1" dirty="0"/>
              <a:t>[click]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case was not included in either report (In CEA ASYMP Stroke/Death = 0 and In CEA SYMP Stroke/Death = 0).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There are also indicators for complete data that tell you whether the case had complete data for risk-adjustment.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For example, we can see this case was included in the CEA ASYMP Stroke/Death report but was not included in the risk-adjusted assessment of the report because it did not have complete data (Complete Stroke/Death = 0).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case was included in the CEA ASYMP Stroke/Death report and also the risk-adjusted assessment because it had complete data for risk-adjustment (Complete Stroke/Death = 1).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And finally, this case was excluded from both Stroke/Death reports, so it doesn’t make any sense to talk about whether the case had complete data for risk-adjustment. The value of Complete Stroke/Death for this case is therefore N/A (not applicable).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As we see here, similar indicators are also provided for the Postop LOS&gt;1 Day reports. </a:t>
            </a:r>
            <a:r>
              <a:rPr lang="en-US" sz="1100" b="1" dirty="0"/>
              <a:t>[click]</a:t>
            </a:r>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17</a:t>
            </a:fld>
            <a:endParaRPr lang="en-US"/>
          </a:p>
        </p:txBody>
      </p:sp>
    </p:spTree>
    <p:extLst>
      <p:ext uri="{BB962C8B-B14F-4D97-AF65-F5344CB8AC3E}">
        <p14:creationId xmlns:p14="http://schemas.microsoft.com/office/powerpoint/2010/main" val="300789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non-risk-adjusted reports, there are also binary indicators for report inclusion. </a:t>
            </a:r>
            <a:r>
              <a:rPr lang="en-US" sz="1100" b="1" dirty="0"/>
              <a:t>[click]</a:t>
            </a:r>
          </a:p>
          <a:p>
            <a:endParaRPr lang="en-US" sz="1100" dirty="0"/>
          </a:p>
          <a:p>
            <a:r>
              <a:rPr lang="en-US" sz="1100" dirty="0"/>
              <a:t>Here we can see the binary indicator for the EVAR SVS AAA Diameter Guideline report. Now, the drill-down tables contain all data elements that are used to construct the reports, so centers can use these tables to determine why specific cases were included or excluded from a report. More importantly, centers can use the drill-down tables to determine which cases had certain events of interest.</a:t>
            </a:r>
            <a:r>
              <a:rPr lang="en-US" sz="1100" b="1" dirty="0"/>
              <a:t> [click]</a:t>
            </a:r>
          </a:p>
          <a:p>
            <a:endParaRPr lang="en-US" sz="1100" dirty="0"/>
          </a:p>
          <a:p>
            <a:r>
              <a:rPr lang="en-US" sz="1100" dirty="0"/>
              <a:t>For example, we can see this case was excluded from both the EVAR: Postop LOS&gt;2 Days and EVAR: SVS AAA Diameter Guideline reports because the procedure was performed on a ruptured aneurysm. </a:t>
            </a:r>
            <a:r>
              <a:rPr lang="en-US" sz="1100" b="1" dirty="0"/>
              <a:t>[click]</a:t>
            </a:r>
          </a:p>
          <a:p>
            <a:endParaRPr lang="en-US" sz="1100" dirty="0"/>
          </a:p>
          <a:p>
            <a:r>
              <a:rPr lang="en-US" sz="1100" dirty="0"/>
              <a:t>And you can use the binary report outcomes to quickly determine which cases had a postop LOS greater than 2 days. Here we can see 3 elective cases where the postop LOS was greater than 2 days. </a:t>
            </a:r>
            <a:r>
              <a:rPr lang="en-US" sz="1100" b="1" dirty="0"/>
              <a:t>[click]</a:t>
            </a:r>
          </a:p>
        </p:txBody>
      </p:sp>
      <p:sp>
        <p:nvSpPr>
          <p:cNvPr id="4" name="Slide Number Placeholder 3"/>
          <p:cNvSpPr>
            <a:spLocks noGrp="1"/>
          </p:cNvSpPr>
          <p:nvPr>
            <p:ph type="sldNum" sz="quarter" idx="5"/>
          </p:nvPr>
        </p:nvSpPr>
        <p:spPr/>
        <p:txBody>
          <a:bodyPr/>
          <a:lstStyle/>
          <a:p>
            <a:fld id="{8E316BEB-78B0-4B22-AAA1-4A53CA540733}" type="slidenum">
              <a:rPr lang="en-US" smtClean="0"/>
              <a:t>18</a:t>
            </a:fld>
            <a:endParaRPr lang="en-US"/>
          </a:p>
        </p:txBody>
      </p:sp>
    </p:spTree>
    <p:extLst>
      <p:ext uri="{BB962C8B-B14F-4D97-AF65-F5344CB8AC3E}">
        <p14:creationId xmlns:p14="http://schemas.microsoft.com/office/powerpoint/2010/main" val="243584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Note the columns shown here are not the only columns in the drill-down table, so you can use the scroll bar to see additional columns. You can also sort on any column by clicking the double arrows as shown here. </a:t>
            </a:r>
            <a:r>
              <a:rPr lang="en-US" sz="1100" b="1" dirty="0"/>
              <a:t>[click]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search function can be helpful when looking for a specific PRIMPROCID. It returns every row containing at least 1 cell satisfying the value entered in the search bar. </a:t>
            </a:r>
            <a:r>
              <a:rPr lang="en-US" sz="1100" b="1" dirty="0"/>
              <a:t>[click]</a:t>
            </a:r>
          </a:p>
          <a:p>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19</a:t>
            </a:fld>
            <a:endParaRPr lang="en-US"/>
          </a:p>
        </p:txBody>
      </p:sp>
    </p:spTree>
    <p:extLst>
      <p:ext uri="{BB962C8B-B14F-4D97-AF65-F5344CB8AC3E}">
        <p14:creationId xmlns:p14="http://schemas.microsoft.com/office/powerpoint/2010/main" val="198527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 an overview, we’ll start with some brief background on the report. </a:t>
            </a:r>
            <a:r>
              <a:rPr lang="en-US" sz="1100" b="1" dirty="0"/>
              <a:t>[click]</a:t>
            </a:r>
          </a:p>
          <a:p>
            <a:endParaRPr lang="en-US" sz="1100" dirty="0"/>
          </a:p>
          <a:p>
            <a:r>
              <a:rPr lang="en-US" sz="1100" dirty="0"/>
              <a:t>From there we’ll delve into the structure of the reports. We’ll talk about the various report components, provide important information on tracking your cases, and how to use the reports to drill-down into your data. </a:t>
            </a:r>
            <a:r>
              <a:rPr lang="en-US" sz="1100" b="1" dirty="0"/>
              <a:t>[click]</a:t>
            </a:r>
            <a:endParaRPr lang="en-US" sz="1100" b="0" dirty="0"/>
          </a:p>
          <a:p>
            <a:endParaRPr lang="en-US" sz="1100" b="0" dirty="0"/>
          </a:p>
          <a:p>
            <a:r>
              <a:rPr lang="en-US" sz="1100" b="0" dirty="0"/>
              <a:t>And finally, we’ll </a:t>
            </a:r>
            <a:r>
              <a:rPr lang="en-US" sz="1100" dirty="0"/>
              <a:t>conclude the talk with a few notes on interpreting the reports and how you can look for areas where your center is doing well or possible areas for improvement. </a:t>
            </a:r>
            <a:r>
              <a:rPr lang="en-US" sz="1100" b="1"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D4B63-10EA-487C-8E7D-E30B877588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54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Even these simple features can be useful. Here I’ve used the scroll bar to scroll over and look at some of the other columns given in the table. I’ve sorted on Postop LOS to identify cases that had the longest postop LOS.</a:t>
            </a:r>
            <a:r>
              <a:rPr lang="en-US" sz="1100" b="1" dirty="0"/>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Now, some drill-down tables contain many variables. For example, the CEA drill-down table contains more than 50 columns. For such tables, downloading them and manipulating the data in excel is strongly recommended.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20</a:t>
            </a:fld>
            <a:endParaRPr lang="en-US"/>
          </a:p>
        </p:txBody>
      </p:sp>
    </p:spTree>
    <p:extLst>
      <p:ext uri="{BB962C8B-B14F-4D97-AF65-F5344CB8AC3E}">
        <p14:creationId xmlns:p14="http://schemas.microsoft.com/office/powerpoint/2010/main" val="380753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reports involving multiple procedure registries, like the 4 shown here, separate drill-down tables are included. </a:t>
            </a:r>
            <a:r>
              <a:rPr lang="en-US" sz="1100" b="1" dirty="0"/>
              <a:t>[click] </a:t>
            </a:r>
          </a:p>
        </p:txBody>
      </p:sp>
      <p:sp>
        <p:nvSpPr>
          <p:cNvPr id="4" name="Slide Number Placeholder 3"/>
          <p:cNvSpPr>
            <a:spLocks noGrp="1"/>
          </p:cNvSpPr>
          <p:nvPr>
            <p:ph type="sldNum" sz="quarter" idx="5"/>
          </p:nvPr>
        </p:nvSpPr>
        <p:spPr/>
        <p:txBody>
          <a:bodyPr/>
          <a:lstStyle/>
          <a:p>
            <a:fld id="{8E316BEB-78B0-4B22-AAA1-4A53CA540733}" type="slidenum">
              <a:rPr lang="en-US" smtClean="0"/>
              <a:t>21</a:t>
            </a:fld>
            <a:endParaRPr lang="en-US"/>
          </a:p>
        </p:txBody>
      </p:sp>
    </p:spTree>
    <p:extLst>
      <p:ext uri="{BB962C8B-B14F-4D97-AF65-F5344CB8AC3E}">
        <p14:creationId xmlns:p14="http://schemas.microsoft.com/office/powerpoint/2010/main" val="425186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example, we see here the Discharge Medications drill-down table.</a:t>
            </a:r>
            <a:r>
              <a:rPr lang="en-US" sz="1100" b="1" dirty="0"/>
              <a:t> [click]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Note there is a column giving the procedure type for each case.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And of course, the binary report outcome of DC Meds Compliance is given, as well as an exclusion indicator. For this indicator, 1 = excluded and 0 = not excluded. </a:t>
            </a:r>
            <a:r>
              <a:rPr lang="en-US" sz="1100" b="1" dirty="0"/>
              <a:t>[click]</a:t>
            </a:r>
          </a:p>
          <a:p>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22</a:t>
            </a:fld>
            <a:endParaRPr lang="en-US"/>
          </a:p>
        </p:txBody>
      </p:sp>
    </p:spTree>
    <p:extLst>
      <p:ext uri="{BB962C8B-B14F-4D97-AF65-F5344CB8AC3E}">
        <p14:creationId xmlns:p14="http://schemas.microsoft.com/office/powerpoint/2010/main" val="286744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And finally, we’ll conclude this talk with a few notes on interpreting the reports and how you can look for areas where your center is doing well or possible areas for improvement. </a:t>
            </a:r>
            <a:r>
              <a:rPr lang="en-US" sz="1100" b="1" dirty="0"/>
              <a:t>[click]</a:t>
            </a:r>
          </a:p>
          <a:p>
            <a:endParaRPr lang="en-US" sz="1100" dirty="0"/>
          </a:p>
          <a:p>
            <a:r>
              <a:rPr lang="en-US" sz="1100" dirty="0"/>
              <a:t>The dashboard report, which contains a high-level summary of results for all reports, is a good starting point in this exercise. </a:t>
            </a:r>
            <a:r>
              <a:rPr lang="en-US" sz="1100" b="1" dirty="0"/>
              <a:t>[click]</a:t>
            </a:r>
          </a:p>
          <a:p>
            <a:endParaRPr lang="en-US" sz="1100"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E316BEB-78B0-4B22-AAA1-4A53CA540733}" type="slidenum">
              <a:rPr lang="en-US" smtClean="0"/>
              <a:t>23</a:t>
            </a:fld>
            <a:endParaRPr lang="en-US"/>
          </a:p>
        </p:txBody>
      </p:sp>
    </p:spTree>
    <p:extLst>
      <p:ext uri="{BB962C8B-B14F-4D97-AF65-F5344CB8AC3E}">
        <p14:creationId xmlns:p14="http://schemas.microsoft.com/office/powerpoint/2010/main" val="85948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The first thing to note is that for risk-adjusted reports, the dashboard gives the observed rate among procedures meeting inclusion criteria. </a:t>
            </a:r>
            <a:r>
              <a:rPr lang="en-US" sz="1100" b="1" dirty="0"/>
              <a:t>[click]</a:t>
            </a:r>
          </a:p>
          <a:p>
            <a:endParaRPr lang="en-US" sz="1100" b="0" dirty="0"/>
          </a:p>
          <a:p>
            <a:r>
              <a:rPr lang="en-US" sz="1100" b="0" dirty="0"/>
              <a:t>For example, we see here that the values given in the dashboard match the corresponding values given in the comparison table. </a:t>
            </a:r>
            <a:r>
              <a:rPr lang="en-US" sz="1100" b="1" dirty="0"/>
              <a:t>[click]</a:t>
            </a:r>
          </a:p>
          <a:p>
            <a:endParaRPr lang="en-US" sz="1100" b="0" dirty="0"/>
          </a:p>
          <a:p>
            <a:r>
              <a:rPr lang="en-US" sz="1100" b="0" dirty="0"/>
              <a:t>Now, if this report looks familiar to you, it should! This report has the same structure and follows the same rules as the quarterly VQI Best Practices Dashboard to identify centers that are in the top 25</a:t>
            </a:r>
            <a:r>
              <a:rPr lang="en-US" sz="1100" b="0" baseline="30000" dirty="0"/>
              <a:t>th</a:t>
            </a:r>
            <a:r>
              <a:rPr lang="en-US" sz="1100" b="0" dirty="0"/>
              <a:t> percentile or bottom 25</a:t>
            </a:r>
            <a:r>
              <a:rPr lang="en-US" sz="1100" b="0" baseline="30000" dirty="0"/>
              <a:t>th</a:t>
            </a:r>
            <a:r>
              <a:rPr lang="en-US" sz="1100" b="0" dirty="0"/>
              <a:t> percentile of a distribution. </a:t>
            </a:r>
            <a:r>
              <a:rPr lang="en-US" sz="1100" b="1" dirty="0"/>
              <a:t>[click]</a:t>
            </a:r>
          </a:p>
          <a:p>
            <a:endParaRPr lang="en-US" sz="1100" b="0" dirty="0"/>
          </a:p>
          <a:p>
            <a:endParaRPr lang="en-US" sz="1100" b="0" dirty="0"/>
          </a:p>
        </p:txBody>
      </p:sp>
      <p:sp>
        <p:nvSpPr>
          <p:cNvPr id="4" name="Slide Number Placeholder 3"/>
          <p:cNvSpPr>
            <a:spLocks noGrp="1"/>
          </p:cNvSpPr>
          <p:nvPr>
            <p:ph type="sldNum" sz="quarter" idx="5"/>
          </p:nvPr>
        </p:nvSpPr>
        <p:spPr/>
        <p:txBody>
          <a:bodyPr/>
          <a:lstStyle/>
          <a:p>
            <a:fld id="{8E316BEB-78B0-4B22-AAA1-4A53CA540733}" type="slidenum">
              <a:rPr lang="en-US" smtClean="0"/>
              <a:t>24</a:t>
            </a:fld>
            <a:endParaRPr lang="en-US"/>
          </a:p>
        </p:txBody>
      </p:sp>
    </p:spTree>
    <p:extLst>
      <p:ext uri="{BB962C8B-B14F-4D97-AF65-F5344CB8AC3E}">
        <p14:creationId xmlns:p14="http://schemas.microsoft.com/office/powerpoint/2010/main" val="319008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 one way you can look for areas where your center is doing well, or possible areas for improvement, is to explore reports where your center is in the top 25</a:t>
            </a:r>
            <a:r>
              <a:rPr lang="en-US" sz="1100" baseline="30000" dirty="0"/>
              <a:t>th</a:t>
            </a:r>
            <a:r>
              <a:rPr lang="en-US" sz="1100" dirty="0"/>
              <a:t> percentile or bottom 25</a:t>
            </a:r>
            <a:r>
              <a:rPr lang="en-US" sz="1100" baseline="30000" dirty="0"/>
              <a:t>th</a:t>
            </a:r>
            <a:r>
              <a:rPr lang="en-US" sz="1100" dirty="0"/>
              <a:t> percentile of the distribution.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b="0" dirty="0"/>
          </a:p>
        </p:txBody>
      </p:sp>
      <p:sp>
        <p:nvSpPr>
          <p:cNvPr id="4" name="Slide Number Placeholder 3"/>
          <p:cNvSpPr>
            <a:spLocks noGrp="1"/>
          </p:cNvSpPr>
          <p:nvPr>
            <p:ph type="sldNum" sz="quarter" idx="5"/>
          </p:nvPr>
        </p:nvSpPr>
        <p:spPr/>
        <p:txBody>
          <a:bodyPr/>
          <a:lstStyle/>
          <a:p>
            <a:fld id="{8E316BEB-78B0-4B22-AAA1-4A53CA540733}" type="slidenum">
              <a:rPr lang="en-US" smtClean="0"/>
              <a:t>25</a:t>
            </a:fld>
            <a:endParaRPr lang="en-US"/>
          </a:p>
        </p:txBody>
      </p:sp>
    </p:spTree>
    <p:extLst>
      <p:ext uri="{BB962C8B-B14F-4D97-AF65-F5344CB8AC3E}">
        <p14:creationId xmlns:p14="http://schemas.microsoft.com/office/powerpoint/2010/main" val="180374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But like we discussed in last year’s presentation on the quarterly VQI Best Practices Dashboard, centers must proceed with caution when interpreting dashboard results. This slide is from our presentation last year, where it was made clear that coral (bottom 25</a:t>
            </a:r>
            <a:r>
              <a:rPr lang="en-US" sz="1100" baseline="30000" dirty="0"/>
              <a:t>th</a:t>
            </a:r>
            <a:r>
              <a:rPr lang="en-US" sz="1100" dirty="0"/>
              <a:t> percentile) doesn’t necessarily mean “bad”, and blue (top 25</a:t>
            </a:r>
            <a:r>
              <a:rPr lang="en-US" sz="1100" baseline="30000" dirty="0"/>
              <a:t>th</a:t>
            </a:r>
            <a:r>
              <a:rPr lang="en-US" sz="1100" dirty="0"/>
              <a:t> percentile) doesn’t necessarily mean “good”.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the sake of brevity, we’ll reference last year’s presentation for details, which again is available on the VQI Reporting website as shown here. Slides 34-45 focus exclusively on this topic.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b="0" dirty="0"/>
          </a:p>
        </p:txBody>
      </p:sp>
      <p:sp>
        <p:nvSpPr>
          <p:cNvPr id="4" name="Slide Number Placeholder 3"/>
          <p:cNvSpPr>
            <a:spLocks noGrp="1"/>
          </p:cNvSpPr>
          <p:nvPr>
            <p:ph type="sldNum" sz="quarter" idx="5"/>
          </p:nvPr>
        </p:nvSpPr>
        <p:spPr/>
        <p:txBody>
          <a:bodyPr/>
          <a:lstStyle/>
          <a:p>
            <a:fld id="{8E316BEB-78B0-4B22-AAA1-4A53CA540733}" type="slidenum">
              <a:rPr lang="en-US" smtClean="0"/>
              <a:t>26</a:t>
            </a:fld>
            <a:endParaRPr lang="en-US"/>
          </a:p>
        </p:txBody>
      </p:sp>
    </p:spTree>
    <p:extLst>
      <p:ext uri="{BB962C8B-B14F-4D97-AF65-F5344CB8AC3E}">
        <p14:creationId xmlns:p14="http://schemas.microsoft.com/office/powerpoint/2010/main" val="3423512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Another way you can look for areas where your center is doing well, or possible areas for improvement, is to, of course, explore reports where your center’s results are statistically significant.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If the answer to either of these questions is YES, this represents an opportunity for quality improvement and warrants further investigation to determine whether these differences are clinically meaningful.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And lastly, you can always explore long-term visual trends – no p-values or percentiles necessary!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For example, this center has had persistently high rates of postop LOS&gt;2 days after EVAR for 4 consecutive years, which may represent an opportunity for quality improvement regardless of p-values or percentiles.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Similarly, this center has had persistently high rates of discharge medication rates for 4 consecutive years. And regardless of p-values or percentiles, these results may represent an important opportunity to celebrate success for the center. Thank you very much for your time and attention. </a:t>
            </a:r>
            <a:r>
              <a:rPr lang="en-US" sz="1100" b="1" dirty="0"/>
              <a:t>[click]</a:t>
            </a:r>
          </a:p>
        </p:txBody>
      </p:sp>
      <p:sp>
        <p:nvSpPr>
          <p:cNvPr id="4" name="Slide Number Placeholder 3"/>
          <p:cNvSpPr>
            <a:spLocks noGrp="1"/>
          </p:cNvSpPr>
          <p:nvPr>
            <p:ph type="sldNum" sz="quarter" idx="5"/>
          </p:nvPr>
        </p:nvSpPr>
        <p:spPr/>
        <p:txBody>
          <a:bodyPr/>
          <a:lstStyle/>
          <a:p>
            <a:fld id="{8E316BEB-78B0-4B22-AAA1-4A53CA540733}" type="slidenum">
              <a:rPr lang="en-US" smtClean="0"/>
              <a:t>27</a:t>
            </a:fld>
            <a:endParaRPr lang="en-US"/>
          </a:p>
        </p:txBody>
      </p:sp>
    </p:spTree>
    <p:extLst>
      <p:ext uri="{BB962C8B-B14F-4D97-AF65-F5344CB8AC3E}">
        <p14:creationId xmlns:p14="http://schemas.microsoft.com/office/powerpoint/2010/main" val="288793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VQI Regional Quality Report is of course the cornerstone of VQI regional quality group meetings. </a:t>
            </a:r>
            <a:r>
              <a:rPr lang="en-US" sz="1100" b="1" dirty="0"/>
              <a:t>[click]</a:t>
            </a:r>
          </a:p>
          <a:p>
            <a:endParaRPr lang="en-US" sz="1100" dirty="0"/>
          </a:p>
          <a:p>
            <a:r>
              <a:rPr lang="en-US" sz="1100" dirty="0"/>
              <a:t>It provides targeted, comparative results and benchmarks for a variety of procedures. There are currently 27 key measures given in the report. </a:t>
            </a:r>
            <a:r>
              <a:rPr lang="en-US" sz="1100" b="1" dirty="0"/>
              <a:t>[click]</a:t>
            </a:r>
          </a:p>
          <a:p>
            <a:endParaRPr lang="en-US" sz="1100" dirty="0"/>
          </a:p>
          <a:p>
            <a:r>
              <a:rPr lang="en-US" sz="1100" dirty="0"/>
              <a:t>The report contains both peri-operative and long-term (9-21 month) outcomes - both process measures and complications. </a:t>
            </a:r>
            <a:r>
              <a:rPr lang="en-US" sz="1100" b="1" dirty="0"/>
              <a:t>[click]</a:t>
            </a:r>
          </a:p>
          <a:p>
            <a:endParaRPr lang="en-US" sz="1100" dirty="0"/>
          </a:p>
          <a:p>
            <a:r>
              <a:rPr lang="en-US" sz="1100" dirty="0"/>
              <a:t>There are 2 reports per year, which correspond to the Spring and Fall VQI regional quality group meetings. </a:t>
            </a:r>
            <a:r>
              <a:rPr lang="en-US" sz="1100" b="1" dirty="0"/>
              <a:t>[click]</a:t>
            </a:r>
            <a:endParaRPr lang="en-US" sz="1100" dirty="0"/>
          </a:p>
        </p:txBody>
      </p:sp>
      <p:sp>
        <p:nvSpPr>
          <p:cNvPr id="4" name="Slide Number Placeholder 3"/>
          <p:cNvSpPr>
            <a:spLocks noGrp="1"/>
          </p:cNvSpPr>
          <p:nvPr>
            <p:ph type="sldNum" sz="quarter" idx="5"/>
          </p:nvPr>
        </p:nvSpPr>
        <p:spPr/>
        <p:txBody>
          <a:bodyPr/>
          <a:lstStyle/>
          <a:p>
            <a:fld id="{8E316BEB-78B0-4B22-AAA1-4A53CA540733}" type="slidenum">
              <a:rPr lang="en-US" smtClean="0"/>
              <a:t>3</a:t>
            </a:fld>
            <a:endParaRPr lang="en-US"/>
          </a:p>
        </p:txBody>
      </p:sp>
    </p:spTree>
    <p:extLst>
      <p:ext uri="{BB962C8B-B14F-4D97-AF65-F5344CB8AC3E}">
        <p14:creationId xmlns:p14="http://schemas.microsoft.com/office/powerpoint/2010/main" val="194099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now turn to the structure of the regional report. The regional report is an interactive report designed to be opened and manipulated in a web browser. When you open the report, a table of contents is given on the left, as pictured here for the Spring 2023 report. </a:t>
            </a:r>
            <a:r>
              <a:rPr lang="en-US" sz="1100" b="1" dirty="0"/>
              <a:t>[click]</a:t>
            </a:r>
          </a:p>
          <a:p>
            <a:endParaRPr lang="en-US" sz="1100" dirty="0"/>
          </a:p>
          <a:p>
            <a:r>
              <a:rPr lang="en-US" sz="1100" dirty="0"/>
              <a:t>The table of contents can be used to navigate to each individual report. A total of 31 reports can be accessed from the table of contents. </a:t>
            </a:r>
            <a:r>
              <a:rPr lang="en-US" sz="1100" b="1" dirty="0"/>
              <a:t>[click]</a:t>
            </a:r>
            <a:endParaRPr lang="en-US" sz="1100" b="0" dirty="0"/>
          </a:p>
          <a:p>
            <a:endParaRPr lang="en-US" sz="1100" b="0" dirty="0"/>
          </a:p>
          <a:p>
            <a:r>
              <a:rPr lang="en-US" sz="1100" dirty="0"/>
              <a:t>The first four reports in green provide a high-level summary of results, procedure volume information, and physician specialty information. But the real meat of the regional reports is contained here in blue. These reports reflect the 27 key measures given in the regional report. Each of these reports has the same overall structure and the same 5 basic components. </a:t>
            </a:r>
            <a:r>
              <a:rPr lang="en-US" sz="1100" b="1" dirty="0"/>
              <a:t>[click]</a:t>
            </a:r>
            <a:endParaRPr lang="en-US" sz="1100" dirty="0"/>
          </a:p>
        </p:txBody>
      </p:sp>
      <p:sp>
        <p:nvSpPr>
          <p:cNvPr id="4" name="Slide Number Placeholder 3"/>
          <p:cNvSpPr>
            <a:spLocks noGrp="1"/>
          </p:cNvSpPr>
          <p:nvPr>
            <p:ph type="sldNum" sz="quarter" idx="5"/>
          </p:nvPr>
        </p:nvSpPr>
        <p:spPr/>
        <p:txBody>
          <a:bodyPr/>
          <a:lstStyle/>
          <a:p>
            <a:fld id="{8E316BEB-78B0-4B22-AAA1-4A53CA540733}" type="slidenum">
              <a:rPr lang="en-US" smtClean="0"/>
              <a:t>4</a:t>
            </a:fld>
            <a:endParaRPr lang="en-US"/>
          </a:p>
        </p:txBody>
      </p:sp>
    </p:spTree>
    <p:extLst>
      <p:ext uri="{BB962C8B-B14F-4D97-AF65-F5344CB8AC3E}">
        <p14:creationId xmlns:p14="http://schemas.microsoft.com/office/powerpoint/2010/main" val="408307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first 2 components are the report description and the comparison table. </a:t>
            </a:r>
            <a:r>
              <a:rPr lang="en-US" sz="1100" b="1" dirty="0"/>
              <a:t>[click]</a:t>
            </a:r>
          </a:p>
          <a:p>
            <a:endParaRPr lang="en-US" sz="1100" dirty="0"/>
          </a:p>
          <a:p>
            <a:r>
              <a:rPr lang="en-US" sz="1100" dirty="0"/>
              <a:t>The report description includes the procedure timeframe and inclusion/exclusion criteria for the report, as well as the outcome definition. </a:t>
            </a:r>
            <a:r>
              <a:rPr lang="en-US" sz="1100" b="1" dirty="0"/>
              <a:t>[click]</a:t>
            </a:r>
          </a:p>
          <a:p>
            <a:endParaRPr lang="en-US" sz="1100" dirty="0"/>
          </a:p>
          <a:p>
            <a:r>
              <a:rPr lang="en-US" sz="1100" dirty="0"/>
              <a:t>The comparison table provides results for your center, your region, and the VQI overall. </a:t>
            </a:r>
            <a:r>
              <a:rPr lang="en-US" sz="1100" b="1" dirty="0"/>
              <a:t>[click]</a:t>
            </a:r>
          </a:p>
          <a:p>
            <a:endParaRPr lang="en-US" sz="1100" b="0" dirty="0"/>
          </a:p>
          <a:p>
            <a:r>
              <a:rPr lang="en-US" sz="1100" b="0" dirty="0"/>
              <a:t>Here we can see the center’s observed rate of stroke or death compared to their region and the VQI overall. Note that the region and VQI Overall rates are about the same, but the center’s rate is about double that of the region and VQI overall. Now, the center may look at this comparison and reply “Of course our rate is higher – we do more complex procedures on sicker patients, so we expect our rate to be higher than the region and the VQI overall.” To respond to such concerns, there is a risk-adjusted assessment provided in the comparison table. </a:t>
            </a:r>
            <a:r>
              <a:rPr lang="en-US" sz="1100" b="1" dirty="0"/>
              <a:t>[click]</a:t>
            </a:r>
          </a:p>
          <a:p>
            <a:endParaRPr lang="en-US" sz="1100" dirty="0"/>
          </a:p>
          <a:p>
            <a:r>
              <a:rPr lang="en-US" sz="1100" dirty="0"/>
              <a:t>The last 4 rows of the comparison table pertain to the risk-adjusted assessment. To provide a risk-adjusted assessment, a statistical model that accounts for </a:t>
            </a:r>
            <a:r>
              <a:rPr lang="en-US" sz="1100" b="0" i="0" dirty="0">
                <a:solidFill>
                  <a:srgbClr val="333333"/>
                </a:solidFill>
                <a:effectLst/>
                <a:latin typeface="Source Sans Pro" panose="020B0503030403020204" pitchFamily="34" charset="0"/>
              </a:rPr>
              <a:t>patient characteristics like age, gender, race, BMI, comorbidities, medication, and stroke and vascular history is used to estimate an expected rate for the center.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Procedures with complete data are procedures that have non-missing data for all the factors used in the statistical model, so the number of such procedures is given in this row. Note that 48 of the 54 procedures had complete data for risk adjustment, so this means 6 of the center’s cases were not included in the risk-adjusted assessment.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Among the 48 cases with complete data, we can see the observed rate was 2.1% and the expected rate was 0.8%. Since 2.1/0.8 ~= 2.6, this means the center’s observed rate is about 2.6 times higher than what we would expect given their patient and procedure characteristics. </a:t>
            </a:r>
            <a:r>
              <a:rPr lang="en-US" sz="1100" b="1" i="0" dirty="0">
                <a:solidFill>
                  <a:srgbClr val="333333"/>
                </a:solidFill>
                <a:effectLst/>
                <a:latin typeface="Source Sans Pro" panose="020B0503030403020204" pitchFamily="34" charset="0"/>
              </a:rPr>
              <a:t>[click]</a:t>
            </a:r>
          </a:p>
          <a:p>
            <a:endParaRPr lang="en-US" sz="1100" b="0" i="0" dirty="0">
              <a:solidFill>
                <a:srgbClr val="333333"/>
              </a:solidFill>
              <a:effectLst/>
              <a:latin typeface="Source Sans Pro" panose="020B0503030403020204" pitchFamily="34" charset="0"/>
            </a:endParaRPr>
          </a:p>
          <a:p>
            <a:r>
              <a:rPr lang="en-US" sz="1100" b="0" i="0" dirty="0">
                <a:solidFill>
                  <a:srgbClr val="333333"/>
                </a:solidFill>
                <a:effectLst/>
                <a:latin typeface="Source Sans Pro" panose="020B0503030403020204" pitchFamily="34" charset="0"/>
              </a:rPr>
              <a:t>And finally, there is a p-value for comparing observed and expected rates. But before we talk about what that value of 0.32 means, let’s get a little background on p-values. </a:t>
            </a:r>
            <a:r>
              <a:rPr lang="en-US" sz="1100" b="1" i="0" dirty="0">
                <a:solidFill>
                  <a:srgbClr val="333333"/>
                </a:solidFill>
                <a:effectLst/>
                <a:latin typeface="Source Sans Pro" panose="020B0503030403020204" pitchFamily="34" charset="0"/>
              </a:rPr>
              <a:t>[click]</a:t>
            </a:r>
          </a:p>
        </p:txBody>
      </p:sp>
      <p:sp>
        <p:nvSpPr>
          <p:cNvPr id="4" name="Slide Number Placeholder 3"/>
          <p:cNvSpPr>
            <a:spLocks noGrp="1"/>
          </p:cNvSpPr>
          <p:nvPr>
            <p:ph type="sldNum" sz="quarter" idx="5"/>
          </p:nvPr>
        </p:nvSpPr>
        <p:spPr/>
        <p:txBody>
          <a:bodyPr/>
          <a:lstStyle/>
          <a:p>
            <a:fld id="{8E316BEB-78B0-4B22-AAA1-4A53CA540733}" type="slidenum">
              <a:rPr lang="en-US" smtClean="0"/>
              <a:t>5</a:t>
            </a:fld>
            <a:endParaRPr lang="en-US"/>
          </a:p>
        </p:txBody>
      </p:sp>
    </p:spTree>
    <p:extLst>
      <p:ext uri="{BB962C8B-B14F-4D97-AF65-F5344CB8AC3E}">
        <p14:creationId xmlns:p14="http://schemas.microsoft.com/office/powerpoint/2010/main" val="381730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p-value is a mathematical probability that ranges from 0 to 1. </a:t>
            </a:r>
            <a:r>
              <a:rPr lang="en-US" sz="1100" b="1" dirty="0"/>
              <a:t>[click]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the regional reports, p-values are used to test whether a given rate differs significantly from some reference rate. For example, consider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Is your center’s rate different than your region’s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Is your region’s rate different than the overall VQI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risk-adjusted reports, is your center’s observed rate different than your center’s expected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risk-adjusted reports, is your region’s observed rate different than your region’s expected rate? </a:t>
            </a:r>
            <a:r>
              <a:rPr lang="en-US" sz="1100" b="1" dirty="0"/>
              <a:t>[click]</a:t>
            </a:r>
          </a:p>
          <a:p>
            <a:endParaRPr lang="en-US" sz="1100" dirty="0"/>
          </a:p>
          <a:p>
            <a:r>
              <a:rPr lang="en-US" sz="1100" dirty="0"/>
              <a:t>To answer each of these questions, a statistical test is performed, and a p-value is generated. </a:t>
            </a:r>
            <a:r>
              <a:rPr lang="en-US" sz="1100" b="1" dirty="0"/>
              <a:t>[click]</a:t>
            </a:r>
          </a:p>
          <a:p>
            <a:endParaRPr lang="en-US" sz="1100" dirty="0"/>
          </a:p>
          <a:p>
            <a:r>
              <a:rPr lang="en-US" sz="1100" dirty="0"/>
              <a:t>If the p-value is less than 0.05, the answer is affirmative, and we say the result is statistically significant. </a:t>
            </a:r>
            <a:r>
              <a:rPr lang="en-US" sz="1100" b="1" dirty="0"/>
              <a:t>[click]</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t>In other words, there is a high level of confidence that the observed difference between the given rate and the reference rate is not due to chance alone. </a:t>
            </a:r>
            <a:r>
              <a:rPr lang="en-US" sz="1100" b="1" i="0" dirty="0"/>
              <a:t>[click]</a:t>
            </a:r>
            <a:endParaRPr lang="en-US" sz="1100" b="1" i="0" u="sng" dirty="0"/>
          </a:p>
          <a:p>
            <a:endParaRPr lang="en-US" sz="1100" dirty="0"/>
          </a:p>
          <a:p>
            <a:r>
              <a:rPr lang="en-US" sz="1100" dirty="0"/>
              <a:t>So let’s now return to the question of whether this center’s observed rate is different than the center’s expected rate. </a:t>
            </a:r>
            <a:r>
              <a:rPr lang="en-US" sz="1100" b="1" dirty="0"/>
              <a:t>[click]</a:t>
            </a:r>
          </a:p>
        </p:txBody>
      </p:sp>
      <p:sp>
        <p:nvSpPr>
          <p:cNvPr id="4" name="Slide Number Placeholder 3"/>
          <p:cNvSpPr>
            <a:spLocks noGrp="1"/>
          </p:cNvSpPr>
          <p:nvPr>
            <p:ph type="sldNum" sz="quarter" idx="5"/>
          </p:nvPr>
        </p:nvSpPr>
        <p:spPr/>
        <p:txBody>
          <a:bodyPr/>
          <a:lstStyle/>
          <a:p>
            <a:fld id="{8E316BEB-78B0-4B22-AAA1-4A53CA540733}" type="slidenum">
              <a:rPr lang="en-US" smtClean="0"/>
              <a:t>6</a:t>
            </a:fld>
            <a:endParaRPr lang="en-US"/>
          </a:p>
        </p:txBody>
      </p:sp>
    </p:spTree>
    <p:extLst>
      <p:ext uri="{BB962C8B-B14F-4D97-AF65-F5344CB8AC3E}">
        <p14:creationId xmlns:p14="http://schemas.microsoft.com/office/powerpoint/2010/main" val="163868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Looking at the comparison table, we see the p-value is 0.32, which is not less than 0.05. Given this, we say the difference is NOT statistically significant.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That is, the difference we see between the center’s observed and expected rates could be due to chance alone (for example, it’s possible the center was unlucky). </a:t>
            </a:r>
            <a:r>
              <a:rPr lang="en-US" sz="1100" b="1" dirty="0"/>
              <a:t>[click]</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A similar p-value is provided to compare the region’s observed and expected rates. We see the region’s observed rate of 1.2% is fairly close to the region’s expected rate of 0.9%, and unsurprisingly, the result is again NOT statistically significant. Now, the last 4 rows of this comparison table pertain to risk-adjustment, so for non-risk-adjusted reports, only the first 2 rows are displayed </a:t>
            </a:r>
            <a:r>
              <a:rPr lang="en-US" sz="1100" b="1" dirty="0"/>
              <a:t>[click]</a:t>
            </a:r>
            <a:endParaRPr lang="en-US" sz="1100" dirty="0"/>
          </a:p>
        </p:txBody>
      </p:sp>
      <p:sp>
        <p:nvSpPr>
          <p:cNvPr id="4" name="Slide Number Placeholder 3"/>
          <p:cNvSpPr>
            <a:spLocks noGrp="1"/>
          </p:cNvSpPr>
          <p:nvPr>
            <p:ph type="sldNum" sz="quarter" idx="5"/>
          </p:nvPr>
        </p:nvSpPr>
        <p:spPr/>
        <p:txBody>
          <a:bodyPr/>
          <a:lstStyle/>
          <a:p>
            <a:fld id="{8E316BEB-78B0-4B22-AAA1-4A53CA540733}" type="slidenum">
              <a:rPr lang="en-US" smtClean="0"/>
              <a:t>7</a:t>
            </a:fld>
            <a:endParaRPr lang="en-US"/>
          </a:p>
        </p:txBody>
      </p:sp>
    </p:spTree>
    <p:extLst>
      <p:ext uri="{BB962C8B-B14F-4D97-AF65-F5344CB8AC3E}">
        <p14:creationId xmlns:p14="http://schemas.microsoft.com/office/powerpoint/2010/main" val="135556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As seen here for the PVI ABI/Toe Pressure Report. For these comparison tables, we’re more interested in the 2 questions we saw previously.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Is your center’s rate different than your region’s rate?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And is your region’s rate different than the overall VQI rate? To answer these questions, we again perform statistical tests and generate a p-values. Note that the p-values are NOT displayed in the comparison table for non-risk-adjusted reports. Instead, the statistical significance of these tests is expressed graphically in the center and regional variation charts we’ll discuss shortly. </a:t>
            </a:r>
            <a:r>
              <a:rPr lang="en-US"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16BEB-78B0-4B22-AAA1-4A53CA540733}" type="slidenum">
              <a:rPr lang="en-US" smtClean="0"/>
              <a:t>8</a:t>
            </a:fld>
            <a:endParaRPr lang="en-US"/>
          </a:p>
        </p:txBody>
      </p:sp>
    </p:spTree>
    <p:extLst>
      <p:ext uri="{BB962C8B-B14F-4D97-AF65-F5344CB8AC3E}">
        <p14:creationId xmlns:p14="http://schemas.microsoft.com/office/powerpoint/2010/main" val="387418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before we move on to center variation charts, the third component we need to discuss is the line chart. The line chart provides a longitudinal trend of yearly rates over a 4-year timeframe for your center, region, and VQI overall. </a:t>
            </a:r>
            <a:r>
              <a:rPr lang="en-US" sz="1100" b="1" dirty="0"/>
              <a:t>[click]</a:t>
            </a:r>
          </a:p>
          <a:p>
            <a:endParaRPr lang="en-US" sz="1100" b="1" dirty="0"/>
          </a:p>
          <a:p>
            <a:r>
              <a:rPr lang="en-US" sz="1100" b="0" dirty="0"/>
              <a:t>As noted in the chart, the rates shown are the observed rates among cases meeting inclusion criteria given in the comparison table. </a:t>
            </a:r>
            <a:r>
              <a:rPr lang="en-US" sz="1100" b="1" dirty="0"/>
              <a:t>[click]</a:t>
            </a:r>
          </a:p>
          <a:p>
            <a:endParaRPr lang="en-US" sz="1100" dirty="0"/>
          </a:p>
          <a:p>
            <a:r>
              <a:rPr lang="en-US" sz="1100" dirty="0"/>
              <a:t>Note the comparison table represents only the most recent year of data, so the last 3 points plotted on this chart correspond to the observed values given in the comparison chart, as shown here. </a:t>
            </a:r>
            <a:r>
              <a:rPr lang="en-US" sz="1100" b="1" dirty="0"/>
              <a:t>[click]</a:t>
            </a:r>
          </a:p>
          <a:p>
            <a:endParaRPr lang="en-US"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E316BEB-78B0-4B22-AAA1-4A53CA540733}" type="slidenum">
              <a:rPr lang="en-US" smtClean="0"/>
              <a:t>9</a:t>
            </a:fld>
            <a:endParaRPr lang="en-US"/>
          </a:p>
        </p:txBody>
      </p:sp>
    </p:spTree>
    <p:extLst>
      <p:ext uri="{BB962C8B-B14F-4D97-AF65-F5344CB8AC3E}">
        <p14:creationId xmlns:p14="http://schemas.microsoft.com/office/powerpoint/2010/main" val="1521529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8940800" cy="889000"/>
          </a:xfrm>
          <a:prstGeom prst="rect">
            <a:avLst/>
          </a:prstGeom>
        </p:spPr>
        <p:txBody>
          <a:bodyPr/>
          <a:lstStyle>
            <a:lvl1pPr marL="185738" indent="0">
              <a:defRPr sz="4000"/>
            </a:lvl1pPr>
          </a:lstStyle>
          <a:p>
            <a:r>
              <a:rPr lang="en-US" dirty="0"/>
              <a:t>Click to edit Master title style</a:t>
            </a:r>
          </a:p>
        </p:txBody>
      </p:sp>
      <p:pic>
        <p:nvPicPr>
          <p:cNvPr id="4" name="Picture 3">
            <a:extLst>
              <a:ext uri="{FF2B5EF4-FFF2-40B4-BE49-F238E27FC236}">
                <a16:creationId xmlns:a16="http://schemas.microsoft.com/office/drawing/2014/main" id="{7C312491-ACC2-AF06-8AE6-6F390D75BC8B}"/>
              </a:ext>
            </a:extLst>
          </p:cNvPr>
          <p:cNvPicPr>
            <a:picLocks noChangeAspect="1"/>
          </p:cNvPicPr>
          <p:nvPr userDrawn="1"/>
        </p:nvPicPr>
        <p:blipFill>
          <a:blip r:embed="rId2"/>
          <a:stretch>
            <a:fillRect/>
          </a:stretch>
        </p:blipFill>
        <p:spPr>
          <a:xfrm>
            <a:off x="2866400" y="3025834"/>
            <a:ext cx="8914248" cy="3153262"/>
          </a:xfrm>
          <a:prstGeom prst="rect">
            <a:avLst/>
          </a:prstGeom>
        </p:spPr>
      </p:pic>
    </p:spTree>
    <p:extLst>
      <p:ext uri="{BB962C8B-B14F-4D97-AF65-F5344CB8AC3E}">
        <p14:creationId xmlns:p14="http://schemas.microsoft.com/office/powerpoint/2010/main" val="14608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083"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8" y="1435103"/>
            <a:ext cx="401108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920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047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2"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9215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0"/>
            <a:ext cx="27432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4" y="274650"/>
            <a:ext cx="8026399"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p>
            <a:fld id="{407C0E81-E9A8-4440-BA0C-D9EB647B7BB3}" type="datetimeFigureOut">
              <a:rPr lang="en-US" smtClean="0">
                <a:solidFill>
                  <a:prstClr val="black"/>
                </a:solidFill>
              </a:rPr>
              <a:pPr/>
              <a:t>8/29/2024</a:t>
            </a:fld>
            <a:endParaRPr lang="en-US">
              <a:solidFill>
                <a:prstClr val="black"/>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5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1016003" y="1625600"/>
            <a:ext cx="10498667"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36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8940800" cy="889000"/>
          </a:xfrm>
          <a:prstGeom prst="rect">
            <a:avLst/>
          </a:prstGeom>
        </p:spPr>
        <p:txBody>
          <a:bodyPr/>
          <a:lstStyle>
            <a:lvl1pPr marL="185738" indent="0">
              <a:defRPr sz="4000"/>
            </a:lvl1pPr>
          </a:lstStyle>
          <a:p>
            <a:r>
              <a:rPr lang="en-US" dirty="0"/>
              <a:t>Click to edit Master title style</a:t>
            </a:r>
          </a:p>
        </p:txBody>
      </p:sp>
      <p:pic>
        <p:nvPicPr>
          <p:cNvPr id="2" name="Picture 1">
            <a:extLst>
              <a:ext uri="{FF2B5EF4-FFF2-40B4-BE49-F238E27FC236}">
                <a16:creationId xmlns:a16="http://schemas.microsoft.com/office/drawing/2014/main" id="{AA0CCA38-15F5-9670-F673-BEE6A4CE4A85}"/>
              </a:ext>
            </a:extLst>
          </p:cNvPr>
          <p:cNvPicPr>
            <a:picLocks noChangeAspect="1"/>
          </p:cNvPicPr>
          <p:nvPr userDrawn="1"/>
        </p:nvPicPr>
        <p:blipFill rotWithShape="1">
          <a:blip r:embed="rId2"/>
          <a:srcRect r="3223"/>
          <a:stretch/>
        </p:blipFill>
        <p:spPr>
          <a:xfrm>
            <a:off x="4960851" y="1496097"/>
            <a:ext cx="6967913" cy="4480948"/>
          </a:xfrm>
          <a:prstGeom prst="rect">
            <a:avLst/>
          </a:prstGeom>
          <a:ln>
            <a:solidFill>
              <a:schemeClr val="tx1"/>
            </a:solidFill>
            <a:prstDash val="solid"/>
          </a:ln>
        </p:spPr>
      </p:pic>
    </p:spTree>
    <p:extLst>
      <p:ext uri="{BB962C8B-B14F-4D97-AF65-F5344CB8AC3E}">
        <p14:creationId xmlns:p14="http://schemas.microsoft.com/office/powerpoint/2010/main" val="384013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8940800" cy="889000"/>
          </a:xfrm>
          <a:prstGeom prst="rect">
            <a:avLst/>
          </a:prstGeom>
        </p:spPr>
        <p:txBody>
          <a:bodyPr/>
          <a:lstStyle>
            <a:lvl1pPr marL="185738" indent="0">
              <a:defRPr sz="4000"/>
            </a:lvl1pPr>
          </a:lstStyle>
          <a:p>
            <a:r>
              <a:rPr lang="en-US" dirty="0"/>
              <a:t>Click to edit Master title style</a:t>
            </a:r>
          </a:p>
        </p:txBody>
      </p:sp>
      <p:pic>
        <p:nvPicPr>
          <p:cNvPr id="2" name="Picture 1">
            <a:extLst>
              <a:ext uri="{FF2B5EF4-FFF2-40B4-BE49-F238E27FC236}">
                <a16:creationId xmlns:a16="http://schemas.microsoft.com/office/drawing/2014/main" id="{AA0CCA38-15F5-9670-F673-BEE6A4CE4A85}"/>
              </a:ext>
            </a:extLst>
          </p:cNvPr>
          <p:cNvPicPr>
            <a:picLocks noChangeAspect="1"/>
          </p:cNvPicPr>
          <p:nvPr userDrawn="1"/>
        </p:nvPicPr>
        <p:blipFill rotWithShape="1">
          <a:blip r:embed="rId2"/>
          <a:srcRect r="3223"/>
          <a:stretch/>
        </p:blipFill>
        <p:spPr>
          <a:xfrm>
            <a:off x="4960851" y="1496097"/>
            <a:ext cx="6967913" cy="4480948"/>
          </a:xfrm>
          <a:prstGeom prst="rect">
            <a:avLst/>
          </a:prstGeom>
          <a:ln>
            <a:solidFill>
              <a:schemeClr val="tx1"/>
            </a:solidFill>
            <a:prstDash val="solid"/>
          </a:ln>
        </p:spPr>
      </p:pic>
    </p:spTree>
    <p:extLst>
      <p:ext uri="{BB962C8B-B14F-4D97-AF65-F5344CB8AC3E}">
        <p14:creationId xmlns:p14="http://schemas.microsoft.com/office/powerpoint/2010/main" val="378307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469" y="1498601"/>
            <a:ext cx="10972800"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40267" y="190500"/>
            <a:ext cx="8500534"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347603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825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4"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385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8" name="Footer Placeholder 7"/>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336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9728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4" name="Footer Placeholder 3"/>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159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8/29/2024</a:t>
            </a:fld>
            <a:endParaRPr lang="en-US" dirty="0">
              <a:solidFill>
                <a:prstClr val="white"/>
              </a:solidFill>
            </a:endParaRPr>
          </a:p>
        </p:txBody>
      </p:sp>
      <p:sp>
        <p:nvSpPr>
          <p:cNvPr id="3" name="Footer Placeholder 2"/>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796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35008" y="5936924"/>
            <a:ext cx="658749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sz="1800" kern="0">
              <a:solidFill>
                <a:prstClr val="black"/>
              </a:solidFill>
              <a:latin typeface="Lucida Sans Unicode"/>
            </a:endParaRPr>
          </a:p>
        </p:txBody>
      </p:sp>
      <p:sp>
        <p:nvSpPr>
          <p:cNvPr id="8" name="Freeform 7"/>
          <p:cNvSpPr>
            <a:spLocks/>
          </p:cNvSpPr>
          <p:nvPr userDrawn="1"/>
        </p:nvSpPr>
        <p:spPr bwMode="auto">
          <a:xfrm>
            <a:off x="535008" y="5936924"/>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sz="1800" kern="0">
              <a:solidFill>
                <a:prstClr val="black"/>
              </a:solidFill>
              <a:latin typeface="Lucida Sans Unicode"/>
            </a:endParaRPr>
          </a:p>
        </p:txBody>
      </p:sp>
      <p:sp>
        <p:nvSpPr>
          <p:cNvPr id="9" name="Right Triangle 8"/>
          <p:cNvSpPr>
            <a:spLocks/>
          </p:cNvSpPr>
          <p:nvPr userDrawn="1"/>
        </p:nvSpPr>
        <p:spPr bwMode="auto">
          <a:xfrm>
            <a:off x="2" y="5768560"/>
            <a:ext cx="4536419" cy="1089439"/>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sz="1800" kern="0">
              <a:solidFill>
                <a:prstClr val="white"/>
              </a:solidFill>
              <a:latin typeface="Lucida Sans Unicode"/>
            </a:endParaRPr>
          </a:p>
        </p:txBody>
      </p:sp>
      <p:cxnSp>
        <p:nvCxnSpPr>
          <p:cNvPr id="10" name="Straight Connector 9"/>
          <p:cNvCxnSpPr>
            <a:cxnSpLocks/>
          </p:cNvCxnSpPr>
          <p:nvPr userDrawn="1"/>
        </p:nvCxnSpPr>
        <p:spPr>
          <a:xfrm>
            <a:off x="0" y="5782602"/>
            <a:ext cx="4536421" cy="1066827"/>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5" y="1138456"/>
            <a:ext cx="12192000" cy="160020"/>
          </a:xfrm>
          <a:prstGeom prst="rect">
            <a:avLst/>
          </a:prstGeom>
          <a:solidFill>
            <a:srgbClr val="FFFFFF"/>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4" name="Rectangle 13"/>
          <p:cNvSpPr/>
          <p:nvPr userDrawn="1"/>
        </p:nvSpPr>
        <p:spPr>
          <a:xfrm>
            <a:off x="25404" y="1151571"/>
            <a:ext cx="7111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5" name="Rectangle 14"/>
          <p:cNvSpPr/>
          <p:nvPr userDrawn="1"/>
        </p:nvSpPr>
        <p:spPr>
          <a:xfrm>
            <a:off x="787401" y="1151571"/>
            <a:ext cx="1140460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6" name="Slide Number Placeholder 22"/>
          <p:cNvSpPr txBox="1">
            <a:spLocks/>
          </p:cNvSpPr>
          <p:nvPr userDrawn="1"/>
        </p:nvSpPr>
        <p:spPr>
          <a:xfrm>
            <a:off x="5" y="1138456"/>
            <a:ext cx="7111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sp>
        <p:nvSpPr>
          <p:cNvPr id="19" name="Title Placeholder 18"/>
          <p:cNvSpPr>
            <a:spLocks noGrp="1"/>
          </p:cNvSpPr>
          <p:nvPr>
            <p:ph type="title"/>
          </p:nvPr>
        </p:nvSpPr>
        <p:spPr>
          <a:xfrm>
            <a:off x="94146" y="8571"/>
            <a:ext cx="8786168" cy="1143000"/>
          </a:xfrm>
          <a:prstGeom prst="rect">
            <a:avLst/>
          </a:prstGeom>
        </p:spPr>
        <p:txBody>
          <a:bodyPr vert="horz" lIns="91440" tIns="45720" rIns="91440" bIns="45720" rtlCol="0" anchor="ctr">
            <a:normAutofit/>
          </a:bodyPr>
          <a:lstStyle/>
          <a:p>
            <a:r>
              <a:rPr lang="en-US" dirty="0"/>
              <a:t>Update of SVS PSO Risk Calculators</a:t>
            </a:r>
          </a:p>
        </p:txBody>
      </p:sp>
      <p:sp>
        <p:nvSpPr>
          <p:cNvPr id="20" name="Text Placeholder 19"/>
          <p:cNvSpPr>
            <a:spLocks noGrp="1"/>
          </p:cNvSpPr>
          <p:nvPr>
            <p:ph type="body" idx="1"/>
          </p:nvPr>
        </p:nvSpPr>
        <p:spPr>
          <a:xfrm>
            <a:off x="1003304" y="1473201"/>
            <a:ext cx="10616592" cy="4134676"/>
          </a:xfrm>
          <a:prstGeom prst="rect">
            <a:avLst/>
          </a:prstGeom>
        </p:spPr>
        <p:txBody>
          <a:bodyPr vert="horz" lIns="91440" tIns="45720" rIns="91440" bIns="45720" rtlCol="0">
            <a:normAutofit/>
          </a:bodyPr>
          <a:lstStyle/>
          <a:p>
            <a:pPr lvl="0"/>
            <a:r>
              <a:rPr lang="en-US" dirty="0"/>
              <a:t>Location</a:t>
            </a:r>
          </a:p>
          <a:p>
            <a:pPr lvl="0"/>
            <a:r>
              <a:rPr lang="en-US" dirty="0"/>
              <a:t>Updates</a:t>
            </a:r>
          </a:p>
          <a:p>
            <a:pPr lvl="0"/>
            <a:r>
              <a:rPr lang="en-US" dirty="0"/>
              <a:t>Home/About/FAQ</a:t>
            </a:r>
          </a:p>
          <a:p>
            <a:pPr lvl="0"/>
            <a:r>
              <a:rPr lang="en-US" dirty="0"/>
              <a:t>Use/examples</a:t>
            </a:r>
          </a:p>
          <a:p>
            <a:pPr lvl="0"/>
            <a:r>
              <a:rPr lang="en-US" dirty="0"/>
              <a:t>Generate report</a:t>
            </a:r>
          </a:p>
          <a:p>
            <a:pPr lvl="0"/>
            <a:r>
              <a:rPr lang="en-US" dirty="0"/>
              <a:t>Mobile version</a:t>
            </a:r>
          </a:p>
        </p:txBody>
      </p:sp>
      <p:pic>
        <p:nvPicPr>
          <p:cNvPr id="5" name="Picture 4" descr="Logo&#10;&#10;Description automatically generated">
            <a:extLst>
              <a:ext uri="{FF2B5EF4-FFF2-40B4-BE49-F238E27FC236}">
                <a16:creationId xmlns:a16="http://schemas.microsoft.com/office/drawing/2014/main" id="{417E91A3-3AB6-B71F-2B4D-E42D7212A5C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560327" y="257517"/>
            <a:ext cx="2194564" cy="719329"/>
          </a:xfrm>
          <a:prstGeom prst="rect">
            <a:avLst/>
          </a:prstGeom>
        </p:spPr>
      </p:pic>
    </p:spTree>
    <p:extLst>
      <p:ext uri="{BB962C8B-B14F-4D97-AF65-F5344CB8AC3E}">
        <p14:creationId xmlns:p14="http://schemas.microsoft.com/office/powerpoint/2010/main" val="110025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vqi.org/resources/reportin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vqi.org/resources/report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7CF083F2-1722-2BD3-D81F-CDA3EBE9CE32}"/>
              </a:ext>
            </a:extLst>
          </p:cNvPr>
          <p:cNvSpPr txBox="1">
            <a:spLocks/>
          </p:cNvSpPr>
          <p:nvPr/>
        </p:nvSpPr>
        <p:spPr>
          <a:xfrm>
            <a:off x="1003304" y="1473201"/>
            <a:ext cx="10616592" cy="4134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8" name="Title 2">
            <a:extLst>
              <a:ext uri="{FF2B5EF4-FFF2-40B4-BE49-F238E27FC236}">
                <a16:creationId xmlns:a16="http://schemas.microsoft.com/office/drawing/2014/main" id="{FE179602-EDC6-3D06-2142-75AD9E456B6F}"/>
              </a:ext>
            </a:extLst>
          </p:cNvPr>
          <p:cNvSpPr>
            <a:spLocks noGrp="1"/>
          </p:cNvSpPr>
          <p:nvPr>
            <p:ph type="title"/>
          </p:nvPr>
        </p:nvSpPr>
        <p:spPr>
          <a:xfrm>
            <a:off x="440267" y="190500"/>
            <a:ext cx="8500534" cy="812800"/>
          </a:xfrm>
        </p:spPr>
        <p:txBody>
          <a:bodyPr/>
          <a:lstStyle/>
          <a:p>
            <a:r>
              <a:rPr lang="en-US" dirty="0"/>
              <a:t>PSO Reporting</a:t>
            </a:r>
          </a:p>
        </p:txBody>
      </p:sp>
      <p:sp>
        <p:nvSpPr>
          <p:cNvPr id="9" name="Content Placeholder 1">
            <a:extLst>
              <a:ext uri="{FF2B5EF4-FFF2-40B4-BE49-F238E27FC236}">
                <a16:creationId xmlns:a16="http://schemas.microsoft.com/office/drawing/2014/main" id="{BB5933F8-1AD3-D183-39F1-54C8938B039C}"/>
              </a:ext>
            </a:extLst>
          </p:cNvPr>
          <p:cNvSpPr>
            <a:spLocks noGrp="1"/>
          </p:cNvSpPr>
          <p:nvPr>
            <p:ph idx="1"/>
          </p:nvPr>
        </p:nvSpPr>
        <p:spPr>
          <a:xfrm>
            <a:off x="293325" y="1473201"/>
            <a:ext cx="11605349" cy="4277803"/>
          </a:xfrm>
        </p:spPr>
        <p:txBody>
          <a:bodyPr>
            <a:normAutofit lnSpcReduction="10000"/>
          </a:bodyPr>
          <a:lstStyle/>
          <a:p>
            <a:pPr marL="0" indent="0" algn="ctr">
              <a:buNone/>
            </a:pPr>
            <a:endParaRPr lang="en-US" sz="4000" b="1" dirty="0">
              <a:latin typeface="Calibri" pitchFamily="34" charset="0"/>
            </a:endParaRPr>
          </a:p>
          <a:p>
            <a:pPr marL="0" indent="0" algn="ctr">
              <a:buNone/>
            </a:pPr>
            <a:r>
              <a:rPr lang="en-US" sz="4000" b="1" dirty="0">
                <a:latin typeface="Calibri" pitchFamily="34" charset="0"/>
              </a:rPr>
              <a:t>VQI Regional Quality Report</a:t>
            </a:r>
          </a:p>
          <a:p>
            <a:pPr marL="0" indent="0" algn="ctr">
              <a:buNone/>
            </a:pPr>
            <a:r>
              <a:rPr lang="en-US" sz="2400" b="1" dirty="0">
                <a:latin typeface="Calibri" pitchFamily="34" charset="0"/>
              </a:rPr>
              <a:t>Drilling Into Semi Annual Regional Reports</a:t>
            </a:r>
          </a:p>
          <a:p>
            <a:pPr marL="0" indent="0" algn="ctr">
              <a:buNone/>
            </a:pPr>
            <a:endParaRPr lang="en-US" sz="2400" b="1" dirty="0">
              <a:latin typeface="Calibri" pitchFamily="34" charset="0"/>
            </a:endParaRPr>
          </a:p>
          <a:p>
            <a:pPr marL="0" indent="0" algn="ctr">
              <a:buNone/>
            </a:pPr>
            <a:r>
              <a:rPr lang="en-US" sz="1600" b="1" dirty="0">
                <a:latin typeface="Calibri" pitchFamily="34" charset="0"/>
              </a:rPr>
              <a:t>Leila Mureebe, MD, MPH</a:t>
            </a:r>
          </a:p>
          <a:p>
            <a:pPr marL="0" indent="0" algn="ctr">
              <a:buNone/>
            </a:pPr>
            <a:r>
              <a:rPr lang="en-US" sz="1600" b="1" dirty="0">
                <a:latin typeface="Calibri" pitchFamily="34" charset="0"/>
              </a:rPr>
              <a:t>SVS PSO Associate Medical Director</a:t>
            </a:r>
          </a:p>
          <a:p>
            <a:pPr marL="0" indent="0" algn="ctr">
              <a:buNone/>
            </a:pPr>
            <a:r>
              <a:rPr lang="en-US" sz="1600" b="1" dirty="0">
                <a:latin typeface="Calibri" pitchFamily="34" charset="0"/>
              </a:rPr>
              <a:t>Division of Vascular and Endovascular Surgery</a:t>
            </a:r>
          </a:p>
          <a:p>
            <a:pPr marL="0" indent="0" algn="ctr">
              <a:buNone/>
            </a:pPr>
            <a:r>
              <a:rPr lang="en-US" sz="1600" b="1" dirty="0">
                <a:latin typeface="Calibri" pitchFamily="34" charset="0"/>
              </a:rPr>
              <a:t>Duke University Health Center, Durham NC</a:t>
            </a:r>
          </a:p>
          <a:p>
            <a:pPr marL="0" indent="0" algn="ctr">
              <a:buNone/>
            </a:pPr>
            <a:r>
              <a:rPr lang="en-US" sz="1600" b="1" dirty="0">
                <a:latin typeface="Calibri" pitchFamily="34" charset="0"/>
              </a:rPr>
              <a:t>Chief Health Informatics Officer</a:t>
            </a:r>
          </a:p>
          <a:p>
            <a:pPr marL="0" indent="0" algn="ctr">
              <a:buNone/>
            </a:pPr>
            <a:r>
              <a:rPr lang="en-US" sz="1600" b="1" dirty="0">
                <a:latin typeface="Calibri" pitchFamily="34" charset="0"/>
              </a:rPr>
              <a:t> Mid-Atlantic Region, Veterans Health Administration</a:t>
            </a:r>
          </a:p>
          <a:p>
            <a:pPr marL="0" indent="0" algn="ctr">
              <a:buNone/>
            </a:pPr>
            <a:r>
              <a:rPr lang="en-US" sz="1600" b="1" dirty="0">
                <a:latin typeface="Calibri" pitchFamily="34" charset="0"/>
              </a:rPr>
              <a:t>June 13</a:t>
            </a:r>
            <a:r>
              <a:rPr lang="en-US" sz="1600" b="1" baseline="30000" dirty="0">
                <a:latin typeface="Calibri" pitchFamily="34" charset="0"/>
              </a:rPr>
              <a:t>th</a:t>
            </a:r>
            <a:r>
              <a:rPr lang="en-US" sz="1600" b="1" dirty="0">
                <a:latin typeface="Calibri" pitchFamily="34" charset="0"/>
              </a:rPr>
              <a:t>, 2023  </a:t>
            </a:r>
          </a:p>
          <a:p>
            <a:pPr marL="0" indent="0" algn="ctr">
              <a:buNone/>
            </a:pPr>
            <a:endParaRPr lang="en-US" sz="2400" b="1" dirty="0">
              <a:latin typeface="Calibri" pitchFamily="34" charset="0"/>
            </a:endParaRPr>
          </a:p>
        </p:txBody>
      </p:sp>
    </p:spTree>
    <p:extLst>
      <p:ext uri="{BB962C8B-B14F-4D97-AF65-F5344CB8AC3E}">
        <p14:creationId xmlns:p14="http://schemas.microsoft.com/office/powerpoint/2010/main" val="22095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(4) Center Variation Chart</a:t>
            </a:r>
          </a:p>
        </p:txBody>
      </p:sp>
      <p:pic>
        <p:nvPicPr>
          <p:cNvPr id="3" name="Picture 2">
            <a:extLst>
              <a:ext uri="{FF2B5EF4-FFF2-40B4-BE49-F238E27FC236}">
                <a16:creationId xmlns:a16="http://schemas.microsoft.com/office/drawing/2014/main" id="{BFD1BA58-659F-EA44-48A6-315C07CF060F}"/>
              </a:ext>
            </a:extLst>
          </p:cNvPr>
          <p:cNvPicPr>
            <a:picLocks noChangeAspect="1"/>
          </p:cNvPicPr>
          <p:nvPr/>
        </p:nvPicPr>
        <p:blipFill>
          <a:blip r:embed="rId3"/>
          <a:stretch>
            <a:fillRect/>
          </a:stretch>
        </p:blipFill>
        <p:spPr>
          <a:xfrm>
            <a:off x="1401671" y="2125346"/>
            <a:ext cx="7741455" cy="4318999"/>
          </a:xfrm>
          <a:prstGeom prst="rect">
            <a:avLst/>
          </a:prstGeom>
          <a:ln>
            <a:solidFill>
              <a:schemeClr val="tx1"/>
            </a:solidFill>
          </a:ln>
        </p:spPr>
      </p:pic>
      <p:sp>
        <p:nvSpPr>
          <p:cNvPr id="6" name="TextBox 5">
            <a:extLst>
              <a:ext uri="{FF2B5EF4-FFF2-40B4-BE49-F238E27FC236}">
                <a16:creationId xmlns:a16="http://schemas.microsoft.com/office/drawing/2014/main" id="{64C801FC-A1A0-475A-8F95-22131172BE0D}"/>
              </a:ext>
            </a:extLst>
          </p:cNvPr>
          <p:cNvSpPr txBox="1"/>
          <p:nvPr/>
        </p:nvSpPr>
        <p:spPr>
          <a:xfrm>
            <a:off x="9338456" y="1527091"/>
            <a:ext cx="2699657" cy="861774"/>
          </a:xfrm>
          <a:prstGeom prst="rect">
            <a:avLst/>
          </a:prstGeom>
          <a:noFill/>
        </p:spPr>
        <p:txBody>
          <a:bodyPr wrap="square" rtlCol="0">
            <a:spAutoFit/>
          </a:bodyPr>
          <a:lstStyle/>
          <a:p>
            <a:pPr algn="ctr"/>
            <a:r>
              <a:rPr lang="en-US" sz="1600" b="1" dirty="0"/>
              <a:t>Center rates within your region</a:t>
            </a:r>
          </a:p>
          <a:p>
            <a:pPr marL="285750" indent="-285750">
              <a:buFontTx/>
              <a:buChar char="-"/>
            </a:pPr>
            <a:endParaRPr lang="en-US" dirty="0"/>
          </a:p>
        </p:txBody>
      </p:sp>
      <p:pic>
        <p:nvPicPr>
          <p:cNvPr id="5" name="Picture 4">
            <a:extLst>
              <a:ext uri="{FF2B5EF4-FFF2-40B4-BE49-F238E27FC236}">
                <a16:creationId xmlns:a16="http://schemas.microsoft.com/office/drawing/2014/main" id="{F3DC999B-3571-73CB-FBD2-F41F0A27A029}"/>
              </a:ext>
            </a:extLst>
          </p:cNvPr>
          <p:cNvPicPr>
            <a:picLocks noChangeAspect="1"/>
          </p:cNvPicPr>
          <p:nvPr/>
        </p:nvPicPr>
        <p:blipFill>
          <a:blip r:embed="rId4"/>
          <a:stretch>
            <a:fillRect/>
          </a:stretch>
        </p:blipFill>
        <p:spPr>
          <a:xfrm>
            <a:off x="1401671" y="2125345"/>
            <a:ext cx="5399821" cy="2777605"/>
          </a:xfrm>
          <a:prstGeom prst="rect">
            <a:avLst/>
          </a:prstGeom>
          <a:ln>
            <a:solidFill>
              <a:schemeClr val="tx1"/>
            </a:solidFill>
          </a:ln>
        </p:spPr>
      </p:pic>
      <p:sp>
        <p:nvSpPr>
          <p:cNvPr id="7" name="Rectangle 6">
            <a:extLst>
              <a:ext uri="{FF2B5EF4-FFF2-40B4-BE49-F238E27FC236}">
                <a16:creationId xmlns:a16="http://schemas.microsoft.com/office/drawing/2014/main" id="{EDBF6C35-C957-649F-3895-49093432B22D}"/>
              </a:ext>
            </a:extLst>
          </p:cNvPr>
          <p:cNvSpPr/>
          <p:nvPr/>
        </p:nvSpPr>
        <p:spPr>
          <a:xfrm>
            <a:off x="1789818" y="6184967"/>
            <a:ext cx="2174857" cy="193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AEC01D-AFED-866A-4426-A77770A3EF62}"/>
              </a:ext>
            </a:extLst>
          </p:cNvPr>
          <p:cNvSpPr/>
          <p:nvPr/>
        </p:nvSpPr>
        <p:spPr>
          <a:xfrm>
            <a:off x="5390865" y="4404102"/>
            <a:ext cx="320723" cy="1520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AF11897-7874-975D-41B8-B1FF2A3D883F}"/>
              </a:ext>
            </a:extLst>
          </p:cNvPr>
          <p:cNvCxnSpPr>
            <a:cxnSpLocks/>
          </p:cNvCxnSpPr>
          <p:nvPr/>
        </p:nvCxnSpPr>
        <p:spPr>
          <a:xfrm>
            <a:off x="1906808" y="5002579"/>
            <a:ext cx="499213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7080F0A-99E8-F2E5-3C42-4E46E265AA5B}"/>
              </a:ext>
            </a:extLst>
          </p:cNvPr>
          <p:cNvSpPr/>
          <p:nvPr/>
        </p:nvSpPr>
        <p:spPr>
          <a:xfrm rot="16200000">
            <a:off x="5360436" y="1463273"/>
            <a:ext cx="495299" cy="77414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45BE28-BA20-5D09-47C0-34BD2A387FBF}"/>
              </a:ext>
            </a:extLst>
          </p:cNvPr>
          <p:cNvSpPr/>
          <p:nvPr/>
        </p:nvSpPr>
        <p:spPr>
          <a:xfrm>
            <a:off x="5390864" y="4582833"/>
            <a:ext cx="320723" cy="152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C510A00-09E5-0105-0A8E-FF0C59084C66}"/>
              </a:ext>
            </a:extLst>
          </p:cNvPr>
          <p:cNvCxnSpPr>
            <a:cxnSpLocks/>
          </p:cNvCxnSpPr>
          <p:nvPr/>
        </p:nvCxnSpPr>
        <p:spPr>
          <a:xfrm>
            <a:off x="1906097" y="5384662"/>
            <a:ext cx="50624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4A95C91-6EE7-8B7A-6A65-C99463587D06}"/>
              </a:ext>
            </a:extLst>
          </p:cNvPr>
          <p:cNvSpPr/>
          <p:nvPr/>
        </p:nvSpPr>
        <p:spPr>
          <a:xfrm>
            <a:off x="3993849" y="6184967"/>
            <a:ext cx="4104693" cy="193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03E062-BC4B-F883-9142-88F7972ADC84}"/>
              </a:ext>
            </a:extLst>
          </p:cNvPr>
          <p:cNvSpPr/>
          <p:nvPr/>
        </p:nvSpPr>
        <p:spPr>
          <a:xfrm>
            <a:off x="7506447" y="5765052"/>
            <a:ext cx="902447" cy="193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94ED07-AD96-ABDF-F9B3-1F3F05DB5CA6}"/>
              </a:ext>
            </a:extLst>
          </p:cNvPr>
          <p:cNvSpPr/>
          <p:nvPr/>
        </p:nvSpPr>
        <p:spPr>
          <a:xfrm>
            <a:off x="3723341" y="5963058"/>
            <a:ext cx="3447418" cy="193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6F45FD-998E-61EC-94B4-2DA645F4DFBE}"/>
              </a:ext>
            </a:extLst>
          </p:cNvPr>
          <p:cNvPicPr>
            <a:picLocks noChangeAspect="1"/>
          </p:cNvPicPr>
          <p:nvPr/>
        </p:nvPicPr>
        <p:blipFill>
          <a:blip r:embed="rId3"/>
          <a:stretch>
            <a:fillRect/>
          </a:stretch>
        </p:blipFill>
        <p:spPr>
          <a:xfrm>
            <a:off x="1399646" y="2109232"/>
            <a:ext cx="6905052" cy="3887214"/>
          </a:xfrm>
          <a:prstGeom prst="rect">
            <a:avLst/>
          </a:prstGeom>
          <a:ln>
            <a:solidFill>
              <a:schemeClr val="tx1"/>
            </a:solidFill>
          </a:ln>
        </p:spPr>
      </p:pic>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(4) Center Variation Chart</a:t>
            </a:r>
          </a:p>
        </p:txBody>
      </p:sp>
      <p:sp>
        <p:nvSpPr>
          <p:cNvPr id="6" name="TextBox 5">
            <a:extLst>
              <a:ext uri="{FF2B5EF4-FFF2-40B4-BE49-F238E27FC236}">
                <a16:creationId xmlns:a16="http://schemas.microsoft.com/office/drawing/2014/main" id="{64C801FC-A1A0-475A-8F95-22131172BE0D}"/>
              </a:ext>
            </a:extLst>
          </p:cNvPr>
          <p:cNvSpPr txBox="1"/>
          <p:nvPr/>
        </p:nvSpPr>
        <p:spPr>
          <a:xfrm>
            <a:off x="9338456" y="1527091"/>
            <a:ext cx="2699657" cy="861774"/>
          </a:xfrm>
          <a:prstGeom prst="rect">
            <a:avLst/>
          </a:prstGeom>
          <a:noFill/>
        </p:spPr>
        <p:txBody>
          <a:bodyPr wrap="square" rtlCol="0">
            <a:spAutoFit/>
          </a:bodyPr>
          <a:lstStyle/>
          <a:p>
            <a:pPr algn="ctr"/>
            <a:r>
              <a:rPr lang="en-US" sz="1600" b="1" dirty="0"/>
              <a:t>Center rates within your region</a:t>
            </a:r>
          </a:p>
          <a:p>
            <a:pPr marL="285750" indent="-285750">
              <a:buFontTx/>
              <a:buChar char="-"/>
            </a:pPr>
            <a:endParaRPr lang="en-US" dirty="0"/>
          </a:p>
        </p:txBody>
      </p:sp>
      <p:cxnSp>
        <p:nvCxnSpPr>
          <p:cNvPr id="18" name="Straight Arrow Connector 17">
            <a:extLst>
              <a:ext uri="{FF2B5EF4-FFF2-40B4-BE49-F238E27FC236}">
                <a16:creationId xmlns:a16="http://schemas.microsoft.com/office/drawing/2014/main" id="{33DFDE3D-8F18-61E3-8F9F-32D262C43314}"/>
              </a:ext>
            </a:extLst>
          </p:cNvPr>
          <p:cNvCxnSpPr>
            <a:cxnSpLocks/>
          </p:cNvCxnSpPr>
          <p:nvPr/>
        </p:nvCxnSpPr>
        <p:spPr>
          <a:xfrm>
            <a:off x="1943429" y="3242491"/>
            <a:ext cx="428346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BCFA437-8D54-2A7B-B2DD-46A02ADD4500}"/>
              </a:ext>
            </a:extLst>
          </p:cNvPr>
          <p:cNvSpPr/>
          <p:nvPr/>
        </p:nvSpPr>
        <p:spPr>
          <a:xfrm>
            <a:off x="1816165" y="5802010"/>
            <a:ext cx="3165138" cy="1818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4">
            <a:extLst>
              <a:ext uri="{FF2B5EF4-FFF2-40B4-BE49-F238E27FC236}">
                <a16:creationId xmlns:a16="http://schemas.microsoft.com/office/drawing/2014/main" id="{188BFB73-FDF7-5B2E-1A5F-100A15CDBEB0}"/>
              </a:ext>
            </a:extLst>
          </p:cNvPr>
          <p:cNvSpPr txBox="1">
            <a:spLocks/>
          </p:cNvSpPr>
          <p:nvPr/>
        </p:nvSpPr>
        <p:spPr>
          <a:xfrm>
            <a:off x="7409518" y="4158918"/>
            <a:ext cx="4678858" cy="352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200" dirty="0"/>
              <a:t>Is your center’s rate different than your region’s rate?</a:t>
            </a:r>
          </a:p>
          <a:p>
            <a:pPr lvl="2"/>
            <a:endParaRPr lang="en-US" sz="1600" dirty="0"/>
          </a:p>
        </p:txBody>
      </p:sp>
      <p:sp>
        <p:nvSpPr>
          <p:cNvPr id="28" name="Rectangle 27">
            <a:extLst>
              <a:ext uri="{FF2B5EF4-FFF2-40B4-BE49-F238E27FC236}">
                <a16:creationId xmlns:a16="http://schemas.microsoft.com/office/drawing/2014/main" id="{824402A0-0C1E-2D33-BC67-A59E26F8D6E0}"/>
              </a:ext>
            </a:extLst>
          </p:cNvPr>
          <p:cNvSpPr/>
          <p:nvPr/>
        </p:nvSpPr>
        <p:spPr>
          <a:xfrm>
            <a:off x="6453288" y="5270809"/>
            <a:ext cx="1503339" cy="130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906A1E-4D4F-791E-47D7-1AAE8220B6EA}"/>
              </a:ext>
            </a:extLst>
          </p:cNvPr>
          <p:cNvSpPr/>
          <p:nvPr/>
        </p:nvSpPr>
        <p:spPr>
          <a:xfrm>
            <a:off x="2785624" y="5266475"/>
            <a:ext cx="767473" cy="130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D9FD24B-0105-C128-5048-898E16BC6E4B}"/>
              </a:ext>
            </a:extLst>
          </p:cNvPr>
          <p:cNvPicPr>
            <a:picLocks noChangeAspect="1"/>
          </p:cNvPicPr>
          <p:nvPr/>
        </p:nvPicPr>
        <p:blipFill>
          <a:blip r:embed="rId4"/>
          <a:stretch>
            <a:fillRect/>
          </a:stretch>
        </p:blipFill>
        <p:spPr>
          <a:xfrm>
            <a:off x="7834452" y="2620289"/>
            <a:ext cx="4251737" cy="1484467"/>
          </a:xfrm>
          <a:prstGeom prst="rect">
            <a:avLst/>
          </a:prstGeom>
          <a:ln>
            <a:solidFill>
              <a:schemeClr val="tx1"/>
            </a:solidFill>
          </a:ln>
        </p:spPr>
      </p:pic>
      <p:sp>
        <p:nvSpPr>
          <p:cNvPr id="30" name="Rectangle 29">
            <a:extLst>
              <a:ext uri="{FF2B5EF4-FFF2-40B4-BE49-F238E27FC236}">
                <a16:creationId xmlns:a16="http://schemas.microsoft.com/office/drawing/2014/main" id="{3020B12E-E21A-D58C-BBF1-3E78EADF79EC}"/>
              </a:ext>
            </a:extLst>
          </p:cNvPr>
          <p:cNvSpPr/>
          <p:nvPr/>
        </p:nvSpPr>
        <p:spPr>
          <a:xfrm>
            <a:off x="10697901" y="3961937"/>
            <a:ext cx="331458" cy="13970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633E92-BF7A-9AEA-5972-38469C1D28A8}"/>
              </a:ext>
            </a:extLst>
          </p:cNvPr>
          <p:cNvSpPr/>
          <p:nvPr/>
        </p:nvSpPr>
        <p:spPr>
          <a:xfrm>
            <a:off x="11208396" y="3961845"/>
            <a:ext cx="331457" cy="1397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5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(5) Regional Variation Chart</a:t>
            </a:r>
          </a:p>
        </p:txBody>
      </p:sp>
      <p:sp>
        <p:nvSpPr>
          <p:cNvPr id="8" name="TextBox 7">
            <a:extLst>
              <a:ext uri="{FF2B5EF4-FFF2-40B4-BE49-F238E27FC236}">
                <a16:creationId xmlns:a16="http://schemas.microsoft.com/office/drawing/2014/main" id="{10612194-5DE6-0C74-8DD5-CD0DB456C6A1}"/>
              </a:ext>
            </a:extLst>
          </p:cNvPr>
          <p:cNvSpPr txBox="1"/>
          <p:nvPr/>
        </p:nvSpPr>
        <p:spPr>
          <a:xfrm>
            <a:off x="9099053" y="1597224"/>
            <a:ext cx="2699657" cy="615553"/>
          </a:xfrm>
          <a:prstGeom prst="rect">
            <a:avLst/>
          </a:prstGeom>
          <a:noFill/>
        </p:spPr>
        <p:txBody>
          <a:bodyPr wrap="square" rtlCol="0">
            <a:spAutoFit/>
          </a:bodyPr>
          <a:lstStyle/>
          <a:p>
            <a:pPr algn="ctr"/>
            <a:r>
              <a:rPr lang="en-US" sz="1600" b="1" dirty="0"/>
              <a:t>Regional rates across VQI</a:t>
            </a:r>
          </a:p>
          <a:p>
            <a:pPr marL="285750" indent="-285750">
              <a:buFontTx/>
              <a:buChar char="-"/>
            </a:pPr>
            <a:endParaRPr lang="en-US" dirty="0"/>
          </a:p>
        </p:txBody>
      </p:sp>
      <p:pic>
        <p:nvPicPr>
          <p:cNvPr id="9" name="Picture 8">
            <a:extLst>
              <a:ext uri="{FF2B5EF4-FFF2-40B4-BE49-F238E27FC236}">
                <a16:creationId xmlns:a16="http://schemas.microsoft.com/office/drawing/2014/main" id="{0854B55C-DF78-2090-44BD-B1C784E4ED01}"/>
              </a:ext>
            </a:extLst>
          </p:cNvPr>
          <p:cNvPicPr>
            <a:picLocks noChangeAspect="1"/>
          </p:cNvPicPr>
          <p:nvPr/>
        </p:nvPicPr>
        <p:blipFill>
          <a:blip r:embed="rId3"/>
          <a:stretch>
            <a:fillRect/>
          </a:stretch>
        </p:blipFill>
        <p:spPr>
          <a:xfrm>
            <a:off x="1374290" y="2145027"/>
            <a:ext cx="7341086" cy="4140372"/>
          </a:xfrm>
          <a:prstGeom prst="rect">
            <a:avLst/>
          </a:prstGeom>
          <a:ln>
            <a:solidFill>
              <a:schemeClr val="tx1"/>
            </a:solidFill>
          </a:ln>
        </p:spPr>
      </p:pic>
      <p:sp>
        <p:nvSpPr>
          <p:cNvPr id="14" name="Rectangle 13">
            <a:extLst>
              <a:ext uri="{FF2B5EF4-FFF2-40B4-BE49-F238E27FC236}">
                <a16:creationId xmlns:a16="http://schemas.microsoft.com/office/drawing/2014/main" id="{A1523D89-DEC8-4220-5E53-34EB32F2938D}"/>
              </a:ext>
            </a:extLst>
          </p:cNvPr>
          <p:cNvSpPr/>
          <p:nvPr/>
        </p:nvSpPr>
        <p:spPr>
          <a:xfrm>
            <a:off x="3534769" y="5840228"/>
            <a:ext cx="3998795" cy="205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681A4FA-FAB1-AD3B-2560-5F87332C49C4}"/>
              </a:ext>
            </a:extLst>
          </p:cNvPr>
          <p:cNvSpPr/>
          <p:nvPr/>
        </p:nvSpPr>
        <p:spPr>
          <a:xfrm rot="16200000">
            <a:off x="4508794" y="114593"/>
            <a:ext cx="1585036" cy="72789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059AE5-0D23-62E4-95CB-D54C99DE25EB}"/>
              </a:ext>
            </a:extLst>
          </p:cNvPr>
          <p:cNvSpPr/>
          <p:nvPr/>
        </p:nvSpPr>
        <p:spPr>
          <a:xfrm>
            <a:off x="3850726" y="6075773"/>
            <a:ext cx="3885894" cy="134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AB5BB3-06EF-EA33-1E21-4F38A8658AEF}"/>
              </a:ext>
            </a:extLst>
          </p:cNvPr>
          <p:cNvSpPr/>
          <p:nvPr/>
        </p:nvSpPr>
        <p:spPr>
          <a:xfrm>
            <a:off x="1784541" y="6075773"/>
            <a:ext cx="2066185" cy="134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FA5F90-FDD3-2ADD-2D97-1F45877A06A6}"/>
              </a:ext>
            </a:extLst>
          </p:cNvPr>
          <p:cNvSpPr/>
          <p:nvPr/>
        </p:nvSpPr>
        <p:spPr>
          <a:xfrm>
            <a:off x="1890177" y="5082210"/>
            <a:ext cx="6601819" cy="1028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77158-06BC-26EE-9F3E-DB0E2D4704F5}"/>
              </a:ext>
            </a:extLst>
          </p:cNvPr>
          <p:cNvPicPr>
            <a:picLocks noChangeAspect="1"/>
          </p:cNvPicPr>
          <p:nvPr/>
        </p:nvPicPr>
        <p:blipFill>
          <a:blip r:embed="rId3"/>
          <a:stretch>
            <a:fillRect/>
          </a:stretch>
        </p:blipFill>
        <p:spPr>
          <a:xfrm>
            <a:off x="1359565" y="2146612"/>
            <a:ext cx="7126494" cy="3966049"/>
          </a:xfrm>
          <a:prstGeom prst="rect">
            <a:avLst/>
          </a:prstGeom>
          <a:ln>
            <a:solidFill>
              <a:schemeClr val="tx1"/>
            </a:solidFill>
          </a:ln>
        </p:spPr>
      </p:pic>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(5) Regional Variation Chart</a:t>
            </a:r>
          </a:p>
        </p:txBody>
      </p:sp>
      <p:sp>
        <p:nvSpPr>
          <p:cNvPr id="25" name="Rectangle 24">
            <a:extLst>
              <a:ext uri="{FF2B5EF4-FFF2-40B4-BE49-F238E27FC236}">
                <a16:creationId xmlns:a16="http://schemas.microsoft.com/office/drawing/2014/main" id="{BBCFA437-8D54-2A7B-B2DD-46A02ADD4500}"/>
              </a:ext>
            </a:extLst>
          </p:cNvPr>
          <p:cNvSpPr/>
          <p:nvPr/>
        </p:nvSpPr>
        <p:spPr>
          <a:xfrm>
            <a:off x="1809965" y="5875596"/>
            <a:ext cx="3069403" cy="1925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24402A0-0C1E-2D33-BC67-A59E26F8D6E0}"/>
              </a:ext>
            </a:extLst>
          </p:cNvPr>
          <p:cNvSpPr/>
          <p:nvPr/>
        </p:nvSpPr>
        <p:spPr>
          <a:xfrm>
            <a:off x="6006939" y="4942441"/>
            <a:ext cx="218839" cy="97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906A1E-4D4F-791E-47D7-1AAE8220B6EA}"/>
              </a:ext>
            </a:extLst>
          </p:cNvPr>
          <p:cNvSpPr/>
          <p:nvPr/>
        </p:nvSpPr>
        <p:spPr>
          <a:xfrm>
            <a:off x="2190201" y="4942441"/>
            <a:ext cx="2153200" cy="97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4A5AC9-36C4-3ECA-1341-C4DBDCD20935}"/>
              </a:ext>
            </a:extLst>
          </p:cNvPr>
          <p:cNvSpPr txBox="1"/>
          <p:nvPr/>
        </p:nvSpPr>
        <p:spPr>
          <a:xfrm>
            <a:off x="9099053" y="1597224"/>
            <a:ext cx="2699657" cy="615553"/>
          </a:xfrm>
          <a:prstGeom prst="rect">
            <a:avLst/>
          </a:prstGeom>
          <a:noFill/>
        </p:spPr>
        <p:txBody>
          <a:bodyPr wrap="square" rtlCol="0">
            <a:spAutoFit/>
          </a:bodyPr>
          <a:lstStyle/>
          <a:p>
            <a:pPr algn="ctr"/>
            <a:r>
              <a:rPr lang="en-US" sz="1600" b="1" dirty="0"/>
              <a:t>Regional rates across VQI</a:t>
            </a:r>
          </a:p>
          <a:p>
            <a:pPr marL="285750" indent="-285750">
              <a:buFontTx/>
              <a:buChar char="-"/>
            </a:pPr>
            <a:endParaRPr lang="en-US" dirty="0"/>
          </a:p>
        </p:txBody>
      </p:sp>
      <p:cxnSp>
        <p:nvCxnSpPr>
          <p:cNvPr id="9" name="Straight Arrow Connector 8">
            <a:extLst>
              <a:ext uri="{FF2B5EF4-FFF2-40B4-BE49-F238E27FC236}">
                <a16:creationId xmlns:a16="http://schemas.microsoft.com/office/drawing/2014/main" id="{98184285-83DF-CF0F-2D8E-84A052166B29}"/>
              </a:ext>
            </a:extLst>
          </p:cNvPr>
          <p:cNvCxnSpPr>
            <a:cxnSpLocks/>
            <a:stCxn id="25" idx="3"/>
          </p:cNvCxnSpPr>
          <p:nvPr/>
        </p:nvCxnSpPr>
        <p:spPr>
          <a:xfrm>
            <a:off x="4879368" y="5971851"/>
            <a:ext cx="3826482"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962C922D-1749-B6EE-EECA-B61C54F45A21}"/>
              </a:ext>
            </a:extLst>
          </p:cNvPr>
          <p:cNvSpPr txBox="1">
            <a:spLocks/>
          </p:cNvSpPr>
          <p:nvPr/>
        </p:nvSpPr>
        <p:spPr>
          <a:xfrm>
            <a:off x="7790397" y="5864963"/>
            <a:ext cx="4583800" cy="36933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2" indent="0">
              <a:buNone/>
            </a:pPr>
            <a:r>
              <a:rPr lang="en-US" sz="1400" b="1" dirty="0"/>
              <a:t>Is your region’s rate different than the overall VQI rate?</a:t>
            </a:r>
          </a:p>
          <a:p>
            <a:pPr lvl="2"/>
            <a:endParaRPr lang="en-US" sz="1600" dirty="0"/>
          </a:p>
        </p:txBody>
      </p:sp>
      <p:sp>
        <p:nvSpPr>
          <p:cNvPr id="14" name="Rectangle 13">
            <a:extLst>
              <a:ext uri="{FF2B5EF4-FFF2-40B4-BE49-F238E27FC236}">
                <a16:creationId xmlns:a16="http://schemas.microsoft.com/office/drawing/2014/main" id="{15B9565F-1B1B-B9AB-C755-AB7EC0C9C52F}"/>
              </a:ext>
            </a:extLst>
          </p:cNvPr>
          <p:cNvSpPr/>
          <p:nvPr/>
        </p:nvSpPr>
        <p:spPr>
          <a:xfrm>
            <a:off x="6968847" y="4942441"/>
            <a:ext cx="1127403" cy="970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Tracking Your Cases</a:t>
            </a:r>
          </a:p>
        </p:txBody>
      </p:sp>
      <p:pic>
        <p:nvPicPr>
          <p:cNvPr id="3" name="Picture 2">
            <a:extLst>
              <a:ext uri="{FF2B5EF4-FFF2-40B4-BE49-F238E27FC236}">
                <a16:creationId xmlns:a16="http://schemas.microsoft.com/office/drawing/2014/main" id="{84AD9982-823C-02E6-3654-EBEF8A6200E2}"/>
              </a:ext>
            </a:extLst>
          </p:cNvPr>
          <p:cNvPicPr>
            <a:picLocks noChangeAspect="1"/>
          </p:cNvPicPr>
          <p:nvPr/>
        </p:nvPicPr>
        <p:blipFill>
          <a:blip r:embed="rId3"/>
          <a:stretch>
            <a:fillRect/>
          </a:stretch>
        </p:blipFill>
        <p:spPr>
          <a:xfrm>
            <a:off x="1845731" y="2136806"/>
            <a:ext cx="8500535" cy="3214300"/>
          </a:xfrm>
          <a:prstGeom prst="rect">
            <a:avLst/>
          </a:prstGeom>
          <a:ln>
            <a:solidFill>
              <a:schemeClr val="tx1"/>
            </a:solidFill>
          </a:ln>
        </p:spPr>
      </p:pic>
      <p:sp>
        <p:nvSpPr>
          <p:cNvPr id="2" name="TextBox 1">
            <a:extLst>
              <a:ext uri="{FF2B5EF4-FFF2-40B4-BE49-F238E27FC236}">
                <a16:creationId xmlns:a16="http://schemas.microsoft.com/office/drawing/2014/main" id="{97A5F26F-780C-7F9B-2850-FB01164A10FA}"/>
              </a:ext>
            </a:extLst>
          </p:cNvPr>
          <p:cNvSpPr txBox="1"/>
          <p:nvPr/>
        </p:nvSpPr>
        <p:spPr>
          <a:xfrm>
            <a:off x="2075152" y="1594421"/>
            <a:ext cx="8041692" cy="369332"/>
          </a:xfrm>
          <a:prstGeom prst="rect">
            <a:avLst/>
          </a:prstGeom>
          <a:noFill/>
        </p:spPr>
        <p:txBody>
          <a:bodyPr wrap="square" rtlCol="0">
            <a:spAutoFit/>
          </a:bodyPr>
          <a:lstStyle/>
          <a:p>
            <a:r>
              <a:rPr lang="en-US" b="1" dirty="0">
                <a:solidFill>
                  <a:srgbClr val="C00000"/>
                </a:solidFill>
              </a:rPr>
              <a:t>Reasons Why the Number of Cases in the Reports May Not Match What You Expect </a:t>
            </a:r>
          </a:p>
        </p:txBody>
      </p:sp>
      <p:sp>
        <p:nvSpPr>
          <p:cNvPr id="6" name="Rectangle 5">
            <a:extLst>
              <a:ext uri="{FF2B5EF4-FFF2-40B4-BE49-F238E27FC236}">
                <a16:creationId xmlns:a16="http://schemas.microsoft.com/office/drawing/2014/main" id="{E4D51708-8898-BFBA-0ABD-D7D33942C157}"/>
              </a:ext>
            </a:extLst>
          </p:cNvPr>
          <p:cNvSpPr/>
          <p:nvPr/>
        </p:nvSpPr>
        <p:spPr>
          <a:xfrm>
            <a:off x="2108605" y="2399812"/>
            <a:ext cx="8172819" cy="46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004869-78EA-8882-91E9-FB0EFDB3432C}"/>
              </a:ext>
            </a:extLst>
          </p:cNvPr>
          <p:cNvSpPr/>
          <p:nvPr/>
        </p:nvSpPr>
        <p:spPr>
          <a:xfrm>
            <a:off x="2108606" y="2935357"/>
            <a:ext cx="5786458" cy="2557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96C78B-5979-B9DD-D872-6EB7C6E6A7FB}"/>
              </a:ext>
            </a:extLst>
          </p:cNvPr>
          <p:cNvSpPr txBox="1"/>
          <p:nvPr/>
        </p:nvSpPr>
        <p:spPr>
          <a:xfrm>
            <a:off x="1714814" y="2422785"/>
            <a:ext cx="512064" cy="276999"/>
          </a:xfrm>
          <a:prstGeom prst="rect">
            <a:avLst/>
          </a:prstGeom>
          <a:noFill/>
          <a:ln>
            <a:noFill/>
          </a:ln>
        </p:spPr>
        <p:txBody>
          <a:bodyPr wrap="square" rtlCol="0">
            <a:spAutoFit/>
          </a:bodyPr>
          <a:lstStyle/>
          <a:p>
            <a:pPr algn="ctr"/>
            <a:r>
              <a:rPr lang="en-US" sz="1200" b="1" dirty="0">
                <a:solidFill>
                  <a:srgbClr val="C00000"/>
                </a:solidFill>
              </a:rPr>
              <a:t>(1)</a:t>
            </a:r>
          </a:p>
        </p:txBody>
      </p:sp>
      <p:sp>
        <p:nvSpPr>
          <p:cNvPr id="9" name="TextBox 8">
            <a:extLst>
              <a:ext uri="{FF2B5EF4-FFF2-40B4-BE49-F238E27FC236}">
                <a16:creationId xmlns:a16="http://schemas.microsoft.com/office/drawing/2014/main" id="{0142BD4B-BC49-E1A7-F1A7-6BE9CC3CE4D3}"/>
              </a:ext>
            </a:extLst>
          </p:cNvPr>
          <p:cNvSpPr txBox="1"/>
          <p:nvPr/>
        </p:nvSpPr>
        <p:spPr>
          <a:xfrm>
            <a:off x="1714814" y="2928897"/>
            <a:ext cx="512064" cy="276999"/>
          </a:xfrm>
          <a:prstGeom prst="rect">
            <a:avLst/>
          </a:prstGeom>
          <a:noFill/>
          <a:ln>
            <a:noFill/>
          </a:ln>
        </p:spPr>
        <p:txBody>
          <a:bodyPr wrap="square" rtlCol="0">
            <a:spAutoFit/>
          </a:bodyPr>
          <a:lstStyle/>
          <a:p>
            <a:pPr algn="ctr"/>
            <a:r>
              <a:rPr lang="en-US" sz="1200" b="1" dirty="0">
                <a:solidFill>
                  <a:srgbClr val="C00000"/>
                </a:solidFill>
              </a:rPr>
              <a:t>(2)</a:t>
            </a:r>
          </a:p>
        </p:txBody>
      </p:sp>
      <p:sp>
        <p:nvSpPr>
          <p:cNvPr id="10" name="Rectangle 9">
            <a:extLst>
              <a:ext uri="{FF2B5EF4-FFF2-40B4-BE49-F238E27FC236}">
                <a16:creationId xmlns:a16="http://schemas.microsoft.com/office/drawing/2014/main" id="{97741D35-C901-3401-9D72-9E9DBA93AFE5}"/>
              </a:ext>
            </a:extLst>
          </p:cNvPr>
          <p:cNvSpPr/>
          <p:nvPr/>
        </p:nvSpPr>
        <p:spPr>
          <a:xfrm>
            <a:off x="2108605" y="3260142"/>
            <a:ext cx="1638205" cy="1800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25D8D4-ED73-5DC1-C464-8161CA6BEB03}"/>
              </a:ext>
            </a:extLst>
          </p:cNvPr>
          <p:cNvSpPr txBox="1"/>
          <p:nvPr/>
        </p:nvSpPr>
        <p:spPr>
          <a:xfrm>
            <a:off x="1714814" y="3205896"/>
            <a:ext cx="512064" cy="278479"/>
          </a:xfrm>
          <a:prstGeom prst="rect">
            <a:avLst/>
          </a:prstGeom>
          <a:noFill/>
          <a:ln>
            <a:noFill/>
          </a:ln>
        </p:spPr>
        <p:txBody>
          <a:bodyPr wrap="square" rtlCol="0">
            <a:spAutoFit/>
          </a:bodyPr>
          <a:lstStyle/>
          <a:p>
            <a:pPr algn="ctr"/>
            <a:r>
              <a:rPr lang="en-US" sz="1200" b="1" dirty="0">
                <a:solidFill>
                  <a:srgbClr val="C00000"/>
                </a:solidFill>
              </a:rPr>
              <a:t>(3)</a:t>
            </a:r>
          </a:p>
        </p:txBody>
      </p:sp>
      <p:pic>
        <p:nvPicPr>
          <p:cNvPr id="13" name="Picture 12">
            <a:extLst>
              <a:ext uri="{FF2B5EF4-FFF2-40B4-BE49-F238E27FC236}">
                <a16:creationId xmlns:a16="http://schemas.microsoft.com/office/drawing/2014/main" id="{99E38AD2-FD8A-9D7E-B9B9-A3BAC18531BA}"/>
              </a:ext>
            </a:extLst>
          </p:cNvPr>
          <p:cNvPicPr>
            <a:picLocks noChangeAspect="1"/>
          </p:cNvPicPr>
          <p:nvPr/>
        </p:nvPicPr>
        <p:blipFill>
          <a:blip r:embed="rId4"/>
          <a:stretch>
            <a:fillRect/>
          </a:stretch>
        </p:blipFill>
        <p:spPr>
          <a:xfrm>
            <a:off x="7036487" y="3674278"/>
            <a:ext cx="4907377" cy="2926599"/>
          </a:xfrm>
          <a:prstGeom prst="rect">
            <a:avLst/>
          </a:prstGeom>
          <a:ln>
            <a:solidFill>
              <a:schemeClr val="tx1"/>
            </a:solidFill>
          </a:ln>
        </p:spPr>
      </p:pic>
      <p:sp>
        <p:nvSpPr>
          <p:cNvPr id="12" name="TextBox 11">
            <a:extLst>
              <a:ext uri="{FF2B5EF4-FFF2-40B4-BE49-F238E27FC236}">
                <a16:creationId xmlns:a16="http://schemas.microsoft.com/office/drawing/2014/main" id="{11ABAF05-5A59-C9F1-4AC3-6CA5480ACB9D}"/>
              </a:ext>
            </a:extLst>
          </p:cNvPr>
          <p:cNvSpPr txBox="1"/>
          <p:nvPr/>
        </p:nvSpPr>
        <p:spPr>
          <a:xfrm>
            <a:off x="9523364" y="3753597"/>
            <a:ext cx="2385960" cy="246221"/>
          </a:xfrm>
          <a:prstGeom prst="rect">
            <a:avLst/>
          </a:prstGeom>
          <a:noFill/>
          <a:ln>
            <a:noFill/>
          </a:ln>
        </p:spPr>
        <p:txBody>
          <a:bodyPr wrap="square" rtlCol="0">
            <a:spAutoFit/>
          </a:bodyPr>
          <a:lstStyle/>
          <a:p>
            <a:r>
              <a:rPr lang="en-US" sz="1000" dirty="0">
                <a:hlinkClick r:id="rId5"/>
              </a:rPr>
              <a:t>https://www.vqi.org/resources/reporting</a:t>
            </a:r>
            <a:endParaRPr lang="en-US" sz="1000" dirty="0"/>
          </a:p>
        </p:txBody>
      </p:sp>
    </p:spTree>
    <p:extLst>
      <p:ext uri="{BB962C8B-B14F-4D97-AF65-F5344CB8AC3E}">
        <p14:creationId xmlns:p14="http://schemas.microsoft.com/office/powerpoint/2010/main" val="30696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3" name="Picture 2">
            <a:extLst>
              <a:ext uri="{FF2B5EF4-FFF2-40B4-BE49-F238E27FC236}">
                <a16:creationId xmlns:a16="http://schemas.microsoft.com/office/drawing/2014/main" id="{FCA5B1E2-BCA8-5A25-5678-34E510C0B744}"/>
              </a:ext>
            </a:extLst>
          </p:cNvPr>
          <p:cNvPicPr>
            <a:picLocks noChangeAspect="1"/>
          </p:cNvPicPr>
          <p:nvPr/>
        </p:nvPicPr>
        <p:blipFill>
          <a:blip r:embed="rId3"/>
          <a:stretch>
            <a:fillRect/>
          </a:stretch>
        </p:blipFill>
        <p:spPr>
          <a:xfrm>
            <a:off x="4106589" y="1991709"/>
            <a:ext cx="7664669" cy="4009212"/>
          </a:xfrm>
          <a:prstGeom prst="rect">
            <a:avLst/>
          </a:prstGeom>
          <a:ln>
            <a:solidFill>
              <a:schemeClr val="tx1"/>
            </a:solidFill>
          </a:ln>
        </p:spPr>
      </p:pic>
      <p:sp>
        <p:nvSpPr>
          <p:cNvPr id="5" name="Rectangle 4">
            <a:extLst>
              <a:ext uri="{FF2B5EF4-FFF2-40B4-BE49-F238E27FC236}">
                <a16:creationId xmlns:a16="http://schemas.microsoft.com/office/drawing/2014/main" id="{9E06953D-70D3-369D-C20E-34FD05A9EF18}"/>
              </a:ext>
            </a:extLst>
          </p:cNvPr>
          <p:cNvSpPr/>
          <p:nvPr/>
        </p:nvSpPr>
        <p:spPr>
          <a:xfrm>
            <a:off x="4143985" y="2352675"/>
            <a:ext cx="1713890" cy="3381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9D82A8-36CB-C856-B785-951130654AB8}"/>
              </a:ext>
            </a:extLst>
          </p:cNvPr>
          <p:cNvSpPr txBox="1"/>
          <p:nvPr/>
        </p:nvSpPr>
        <p:spPr>
          <a:xfrm>
            <a:off x="917911" y="2353906"/>
            <a:ext cx="2032484" cy="738664"/>
          </a:xfrm>
          <a:prstGeom prst="rect">
            <a:avLst/>
          </a:prstGeom>
          <a:noFill/>
          <a:ln>
            <a:noFill/>
          </a:ln>
        </p:spPr>
        <p:txBody>
          <a:bodyPr wrap="square" rtlCol="0">
            <a:spAutoFit/>
          </a:bodyPr>
          <a:lstStyle/>
          <a:p>
            <a:pPr algn="ctr"/>
            <a:r>
              <a:rPr lang="en-US" sz="1400" b="1" dirty="0"/>
              <a:t>16 interactive drill-down tables associated with 11 procedure registries</a:t>
            </a:r>
          </a:p>
        </p:txBody>
      </p:sp>
      <p:cxnSp>
        <p:nvCxnSpPr>
          <p:cNvPr id="7" name="Straight Arrow Connector 6">
            <a:extLst>
              <a:ext uri="{FF2B5EF4-FFF2-40B4-BE49-F238E27FC236}">
                <a16:creationId xmlns:a16="http://schemas.microsoft.com/office/drawing/2014/main" id="{3CD65A67-5AF3-0C47-BC1E-5FEAEAB65BA6}"/>
              </a:ext>
            </a:extLst>
          </p:cNvPr>
          <p:cNvCxnSpPr>
            <a:cxnSpLocks/>
          </p:cNvCxnSpPr>
          <p:nvPr/>
        </p:nvCxnSpPr>
        <p:spPr>
          <a:xfrm flipH="1">
            <a:off x="2893628" y="2728729"/>
            <a:ext cx="12503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795528F-C9E4-08D0-AB8D-DDFDC20DD57A}"/>
              </a:ext>
            </a:extLst>
          </p:cNvPr>
          <p:cNvCxnSpPr>
            <a:cxnSpLocks/>
          </p:cNvCxnSpPr>
          <p:nvPr/>
        </p:nvCxnSpPr>
        <p:spPr>
          <a:xfrm>
            <a:off x="1945988" y="3185983"/>
            <a:ext cx="0" cy="82357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10C95294-B261-CBFE-7B6E-E8C2D31AA74A}"/>
              </a:ext>
            </a:extLst>
          </p:cNvPr>
          <p:cNvSpPr>
            <a:spLocks noGrp="1"/>
          </p:cNvSpPr>
          <p:nvPr>
            <p:ph idx="1"/>
          </p:nvPr>
        </p:nvSpPr>
        <p:spPr>
          <a:xfrm>
            <a:off x="150471" y="4095726"/>
            <a:ext cx="3885183" cy="1171350"/>
          </a:xfrm>
        </p:spPr>
        <p:txBody>
          <a:bodyPr>
            <a:noAutofit/>
          </a:bodyPr>
          <a:lstStyle/>
          <a:p>
            <a:pPr marL="228600" indent="-228600">
              <a:buAutoNum type="arabicParenBoth"/>
            </a:pPr>
            <a:r>
              <a:rPr lang="en-US" sz="1100" b="1" dirty="0"/>
              <a:t>Identify which cases were included/excluded in each report</a:t>
            </a:r>
          </a:p>
          <a:p>
            <a:pPr marL="228600" indent="-228600">
              <a:buAutoNum type="arabicParenBoth"/>
            </a:pPr>
            <a:endParaRPr lang="en-US" sz="1100" b="1" dirty="0"/>
          </a:p>
          <a:p>
            <a:pPr marL="228600" indent="-228600">
              <a:buAutoNum type="arabicParenBoth"/>
            </a:pPr>
            <a:r>
              <a:rPr lang="en-US" sz="1100" b="1" dirty="0"/>
              <a:t>Identify why cases were included/excluded in each report</a:t>
            </a:r>
          </a:p>
          <a:p>
            <a:pPr marL="228600" indent="-228600">
              <a:buAutoNum type="arabicParenBoth"/>
            </a:pPr>
            <a:endParaRPr lang="en-US" sz="1100" b="1" dirty="0"/>
          </a:p>
          <a:p>
            <a:pPr marL="228600" indent="-228600">
              <a:buAutoNum type="arabicParenBoth"/>
            </a:pPr>
            <a:r>
              <a:rPr lang="en-US" sz="1100" b="1" dirty="0"/>
              <a:t>Identify cases with outcomes of interest</a:t>
            </a:r>
          </a:p>
        </p:txBody>
      </p:sp>
    </p:spTree>
    <p:extLst>
      <p:ext uri="{BB962C8B-B14F-4D97-AF65-F5344CB8AC3E}">
        <p14:creationId xmlns:p14="http://schemas.microsoft.com/office/powerpoint/2010/main" val="31248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A91207A-2256-E66F-348C-F83B3DD5B38A}"/>
              </a:ext>
            </a:extLst>
          </p:cNvPr>
          <p:cNvPicPr>
            <a:picLocks noChangeAspect="1"/>
          </p:cNvPicPr>
          <p:nvPr/>
        </p:nvPicPr>
        <p:blipFill>
          <a:blip r:embed="rId3"/>
          <a:stretch>
            <a:fillRect/>
          </a:stretch>
        </p:blipFill>
        <p:spPr>
          <a:xfrm>
            <a:off x="2407189" y="1420782"/>
            <a:ext cx="7419662" cy="5313686"/>
          </a:xfrm>
          <a:prstGeom prst="rect">
            <a:avLst/>
          </a:prstGeom>
          <a:ln>
            <a:solidFill>
              <a:schemeClr val="tx1"/>
            </a:solidFill>
          </a:ln>
        </p:spPr>
      </p:pic>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sp>
        <p:nvSpPr>
          <p:cNvPr id="15" name="Rectangle 14">
            <a:extLst>
              <a:ext uri="{FF2B5EF4-FFF2-40B4-BE49-F238E27FC236}">
                <a16:creationId xmlns:a16="http://schemas.microsoft.com/office/drawing/2014/main" id="{8480C4F7-394F-A609-F3A2-A9215BED08B4}"/>
              </a:ext>
            </a:extLst>
          </p:cNvPr>
          <p:cNvSpPr/>
          <p:nvPr/>
        </p:nvSpPr>
        <p:spPr>
          <a:xfrm>
            <a:off x="2429689" y="1963768"/>
            <a:ext cx="827315"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FBEDC2F2-8A64-5CC0-8E4E-45DBD5A473B4}"/>
              </a:ext>
            </a:extLst>
          </p:cNvPr>
          <p:cNvCxnSpPr>
            <a:cxnSpLocks/>
          </p:cNvCxnSpPr>
          <p:nvPr/>
        </p:nvCxnSpPr>
        <p:spPr>
          <a:xfrm>
            <a:off x="3265713" y="2079138"/>
            <a:ext cx="3439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EC3FC9EE-517A-461F-C9EA-5B5C8C7A6763}"/>
              </a:ext>
            </a:extLst>
          </p:cNvPr>
          <p:cNvSpPr txBox="1"/>
          <p:nvPr/>
        </p:nvSpPr>
        <p:spPr>
          <a:xfrm>
            <a:off x="3583130" y="1951408"/>
            <a:ext cx="6343896" cy="276999"/>
          </a:xfrm>
          <a:prstGeom prst="rect">
            <a:avLst/>
          </a:prstGeom>
          <a:noFill/>
        </p:spPr>
        <p:txBody>
          <a:bodyPr wrap="square" rtlCol="0">
            <a:spAutoFit/>
          </a:bodyPr>
          <a:lstStyle/>
          <a:p>
            <a:r>
              <a:rPr lang="en-US" sz="1200" dirty="0">
                <a:solidFill>
                  <a:srgbClr val="C00000"/>
                </a:solidFill>
              </a:rPr>
              <a:t>Total # of cases in the procedure timeframe submitted prior to the data cut date</a:t>
            </a:r>
          </a:p>
        </p:txBody>
      </p:sp>
      <p:sp>
        <p:nvSpPr>
          <p:cNvPr id="18" name="Rectangle 17">
            <a:extLst>
              <a:ext uri="{FF2B5EF4-FFF2-40B4-BE49-F238E27FC236}">
                <a16:creationId xmlns:a16="http://schemas.microsoft.com/office/drawing/2014/main" id="{9F3B338D-3CA0-5350-2C85-9F64FEBBE9D5}"/>
              </a:ext>
            </a:extLst>
          </p:cNvPr>
          <p:cNvSpPr/>
          <p:nvPr/>
        </p:nvSpPr>
        <p:spPr>
          <a:xfrm>
            <a:off x="2429690" y="6387944"/>
            <a:ext cx="1663340"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9CC45D-E87C-DFB2-8E01-91595B711ECE}"/>
              </a:ext>
            </a:extLst>
          </p:cNvPr>
          <p:cNvSpPr/>
          <p:nvPr/>
        </p:nvSpPr>
        <p:spPr>
          <a:xfrm>
            <a:off x="2429689" y="3428999"/>
            <a:ext cx="1034559" cy="33310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C0B02D4-6C6B-91EF-4C99-A7E949C26E89}"/>
              </a:ext>
            </a:extLst>
          </p:cNvPr>
          <p:cNvGrpSpPr/>
          <p:nvPr/>
        </p:nvGrpSpPr>
        <p:grpSpPr>
          <a:xfrm>
            <a:off x="1541281" y="2425465"/>
            <a:ext cx="1971818" cy="830997"/>
            <a:chOff x="64716" y="2554522"/>
            <a:chExt cx="1971818" cy="830997"/>
          </a:xfrm>
        </p:grpSpPr>
        <p:sp>
          <p:nvSpPr>
            <p:cNvPr id="21" name="Rectangle 20">
              <a:extLst>
                <a:ext uri="{FF2B5EF4-FFF2-40B4-BE49-F238E27FC236}">
                  <a16:creationId xmlns:a16="http://schemas.microsoft.com/office/drawing/2014/main" id="{EC389B2A-518B-728A-F56D-853295437C65}"/>
                </a:ext>
              </a:extLst>
            </p:cNvPr>
            <p:cNvSpPr/>
            <p:nvPr/>
          </p:nvSpPr>
          <p:spPr>
            <a:xfrm>
              <a:off x="1001976" y="2806006"/>
              <a:ext cx="1034558" cy="32803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0D717B-5CF2-A55C-B9E7-4B328BA83874}"/>
                </a:ext>
              </a:extLst>
            </p:cNvPr>
            <p:cNvSpPr txBox="1"/>
            <p:nvPr/>
          </p:nvSpPr>
          <p:spPr>
            <a:xfrm>
              <a:off x="64716" y="2554522"/>
              <a:ext cx="850308" cy="830997"/>
            </a:xfrm>
            <a:prstGeom prst="rect">
              <a:avLst/>
            </a:prstGeom>
            <a:noFill/>
          </p:spPr>
          <p:txBody>
            <a:bodyPr wrap="square" rtlCol="0">
              <a:spAutoFit/>
            </a:bodyPr>
            <a:lstStyle/>
            <a:p>
              <a:pPr algn="ctr"/>
              <a:r>
                <a:rPr lang="en-US" sz="1200" dirty="0">
                  <a:solidFill>
                    <a:srgbClr val="C00000"/>
                  </a:solidFill>
                </a:rPr>
                <a:t>Change the # of rows for display</a:t>
              </a:r>
            </a:p>
          </p:txBody>
        </p:sp>
      </p:grpSp>
      <p:grpSp>
        <p:nvGrpSpPr>
          <p:cNvPr id="23" name="Group 22">
            <a:extLst>
              <a:ext uri="{FF2B5EF4-FFF2-40B4-BE49-F238E27FC236}">
                <a16:creationId xmlns:a16="http://schemas.microsoft.com/office/drawing/2014/main" id="{297BD4D9-103E-9846-0225-9F94E2531BF3}"/>
              </a:ext>
            </a:extLst>
          </p:cNvPr>
          <p:cNvGrpSpPr/>
          <p:nvPr/>
        </p:nvGrpSpPr>
        <p:grpSpPr>
          <a:xfrm>
            <a:off x="5167445" y="6248771"/>
            <a:ext cx="4594865" cy="496330"/>
            <a:chOff x="4375454" y="5793474"/>
            <a:chExt cx="4594865" cy="496330"/>
          </a:xfrm>
        </p:grpSpPr>
        <p:sp>
          <p:nvSpPr>
            <p:cNvPr id="24" name="Rectangle 23">
              <a:extLst>
                <a:ext uri="{FF2B5EF4-FFF2-40B4-BE49-F238E27FC236}">
                  <a16:creationId xmlns:a16="http://schemas.microsoft.com/office/drawing/2014/main" id="{80279840-E5AE-996A-072C-B5C61BDBB9D5}"/>
                </a:ext>
              </a:extLst>
            </p:cNvPr>
            <p:cNvSpPr/>
            <p:nvPr/>
          </p:nvSpPr>
          <p:spPr>
            <a:xfrm>
              <a:off x="5520184" y="5828138"/>
              <a:ext cx="3450135" cy="46166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A66ED3F-17D7-F3B0-62AD-E7276D536FB0}"/>
                </a:ext>
              </a:extLst>
            </p:cNvPr>
            <p:cNvSpPr txBox="1"/>
            <p:nvPr/>
          </p:nvSpPr>
          <p:spPr>
            <a:xfrm>
              <a:off x="4375454" y="5793474"/>
              <a:ext cx="1144730" cy="461665"/>
            </a:xfrm>
            <a:prstGeom prst="rect">
              <a:avLst/>
            </a:prstGeom>
            <a:noFill/>
          </p:spPr>
          <p:txBody>
            <a:bodyPr wrap="square" rtlCol="0">
              <a:spAutoFit/>
            </a:bodyPr>
            <a:lstStyle/>
            <a:p>
              <a:pPr algn="ctr"/>
              <a:r>
                <a:rPr lang="en-US" sz="1200" dirty="0">
                  <a:solidFill>
                    <a:srgbClr val="C00000"/>
                  </a:solidFill>
                </a:rPr>
                <a:t>Click to page thru your cases</a:t>
              </a:r>
            </a:p>
          </p:txBody>
        </p:sp>
      </p:grpSp>
      <p:grpSp>
        <p:nvGrpSpPr>
          <p:cNvPr id="26" name="Group 25">
            <a:extLst>
              <a:ext uri="{FF2B5EF4-FFF2-40B4-BE49-F238E27FC236}">
                <a16:creationId xmlns:a16="http://schemas.microsoft.com/office/drawing/2014/main" id="{3F6950E2-FA14-6B28-0D9D-DA2EF27BC6B7}"/>
              </a:ext>
            </a:extLst>
          </p:cNvPr>
          <p:cNvGrpSpPr/>
          <p:nvPr/>
        </p:nvGrpSpPr>
        <p:grpSpPr>
          <a:xfrm>
            <a:off x="3598237" y="2676949"/>
            <a:ext cx="3758548" cy="320299"/>
            <a:chOff x="2044588" y="2813737"/>
            <a:chExt cx="3758548" cy="320299"/>
          </a:xfrm>
        </p:grpSpPr>
        <p:sp>
          <p:nvSpPr>
            <p:cNvPr id="27" name="Rectangle 26">
              <a:extLst>
                <a:ext uri="{FF2B5EF4-FFF2-40B4-BE49-F238E27FC236}">
                  <a16:creationId xmlns:a16="http://schemas.microsoft.com/office/drawing/2014/main" id="{43F7B1D4-7BA8-A525-8222-C5CB51599688}"/>
                </a:ext>
              </a:extLst>
            </p:cNvPr>
            <p:cNvSpPr/>
            <p:nvPr/>
          </p:nvSpPr>
          <p:spPr>
            <a:xfrm>
              <a:off x="2044588" y="2813737"/>
              <a:ext cx="416407" cy="32029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90EE5BC5-C864-7F7C-7676-3309DA2E66DA}"/>
                </a:ext>
              </a:extLst>
            </p:cNvPr>
            <p:cNvCxnSpPr>
              <a:cxnSpLocks/>
            </p:cNvCxnSpPr>
            <p:nvPr/>
          </p:nvCxnSpPr>
          <p:spPr>
            <a:xfrm>
              <a:off x="3097688" y="2984236"/>
              <a:ext cx="184155" cy="18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5CBC3772-C49D-CD29-3EFF-D4941FDA0604}"/>
                </a:ext>
              </a:extLst>
            </p:cNvPr>
            <p:cNvSpPr txBox="1"/>
            <p:nvPr/>
          </p:nvSpPr>
          <p:spPr>
            <a:xfrm>
              <a:off x="3186308" y="2849007"/>
              <a:ext cx="2616828" cy="276999"/>
            </a:xfrm>
            <a:prstGeom prst="rect">
              <a:avLst/>
            </a:prstGeom>
            <a:noFill/>
          </p:spPr>
          <p:txBody>
            <a:bodyPr wrap="square" rtlCol="0">
              <a:spAutoFit/>
            </a:bodyPr>
            <a:lstStyle/>
            <a:p>
              <a:pPr algn="ctr"/>
              <a:r>
                <a:rPr lang="en-US" sz="1200" dirty="0">
                  <a:solidFill>
                    <a:srgbClr val="C00000"/>
                  </a:solidFill>
                </a:rPr>
                <a:t>Download the table as .csv or .xlsx file</a:t>
              </a:r>
            </a:p>
          </p:txBody>
        </p:sp>
        <p:sp>
          <p:nvSpPr>
            <p:cNvPr id="30" name="Rectangle 29">
              <a:extLst>
                <a:ext uri="{FF2B5EF4-FFF2-40B4-BE49-F238E27FC236}">
                  <a16:creationId xmlns:a16="http://schemas.microsoft.com/office/drawing/2014/main" id="{A2F2D8A4-8FA1-E8C6-213B-7B5AD0A0027A}"/>
                </a:ext>
              </a:extLst>
            </p:cNvPr>
            <p:cNvSpPr/>
            <p:nvPr/>
          </p:nvSpPr>
          <p:spPr>
            <a:xfrm>
              <a:off x="2542963" y="2813737"/>
              <a:ext cx="510670" cy="32029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4529E900-F319-AB58-5FEE-B243A6C83245}"/>
              </a:ext>
            </a:extLst>
          </p:cNvPr>
          <p:cNvSpPr/>
          <p:nvPr/>
        </p:nvSpPr>
        <p:spPr>
          <a:xfrm>
            <a:off x="6072228" y="2228407"/>
            <a:ext cx="334296" cy="15586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97DB15F-8ADC-0033-F83F-D5E4FBEC4596}"/>
              </a:ext>
            </a:extLst>
          </p:cNvPr>
          <p:cNvSpPr txBox="1"/>
          <p:nvPr/>
        </p:nvSpPr>
        <p:spPr>
          <a:xfrm>
            <a:off x="6048372" y="1448073"/>
            <a:ext cx="3104338" cy="461665"/>
          </a:xfrm>
          <a:prstGeom prst="rect">
            <a:avLst/>
          </a:prstGeom>
          <a:noFill/>
        </p:spPr>
        <p:txBody>
          <a:bodyPr wrap="square" rtlCol="0">
            <a:spAutoFit/>
          </a:bodyPr>
          <a:lstStyle/>
          <a:p>
            <a:r>
              <a:rPr lang="en-US" sz="1200" dirty="0">
                <a:solidFill>
                  <a:srgbClr val="C00000"/>
                </a:solidFill>
              </a:rPr>
              <a:t>39 cases in CEA ASYMP: Stroke/Death report, </a:t>
            </a:r>
          </a:p>
          <a:p>
            <a:r>
              <a:rPr lang="en-US" sz="1200" dirty="0">
                <a:solidFill>
                  <a:srgbClr val="C00000"/>
                </a:solidFill>
              </a:rPr>
              <a:t>38 cases with complete data</a:t>
            </a:r>
          </a:p>
        </p:txBody>
      </p:sp>
      <p:cxnSp>
        <p:nvCxnSpPr>
          <p:cNvPr id="34" name="Straight Arrow Connector 33">
            <a:extLst>
              <a:ext uri="{FF2B5EF4-FFF2-40B4-BE49-F238E27FC236}">
                <a16:creationId xmlns:a16="http://schemas.microsoft.com/office/drawing/2014/main" id="{366206EC-1FD1-DAE1-145F-7ACF2153677C}"/>
              </a:ext>
            </a:extLst>
          </p:cNvPr>
          <p:cNvCxnSpPr>
            <a:cxnSpLocks/>
          </p:cNvCxnSpPr>
          <p:nvPr/>
        </p:nvCxnSpPr>
        <p:spPr>
          <a:xfrm flipV="1">
            <a:off x="6216446" y="1874902"/>
            <a:ext cx="0" cy="3445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Rectangle 44">
            <a:extLst>
              <a:ext uri="{FF2B5EF4-FFF2-40B4-BE49-F238E27FC236}">
                <a16:creationId xmlns:a16="http://schemas.microsoft.com/office/drawing/2014/main" id="{EF3BF9C2-4E38-3F01-9902-75DE024F10E9}"/>
              </a:ext>
            </a:extLst>
          </p:cNvPr>
          <p:cNvSpPr/>
          <p:nvPr/>
        </p:nvSpPr>
        <p:spPr>
          <a:xfrm>
            <a:off x="6433295" y="2228407"/>
            <a:ext cx="272437" cy="1558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488B154-7412-41D2-81B4-4A53C157F03B}"/>
              </a:ext>
            </a:extLst>
          </p:cNvPr>
          <p:cNvSpPr txBox="1"/>
          <p:nvPr/>
        </p:nvSpPr>
        <p:spPr>
          <a:xfrm>
            <a:off x="7026426" y="2084319"/>
            <a:ext cx="2936862" cy="461665"/>
          </a:xfrm>
          <a:prstGeom prst="rect">
            <a:avLst/>
          </a:prstGeom>
          <a:noFill/>
        </p:spPr>
        <p:txBody>
          <a:bodyPr wrap="square" rtlCol="0">
            <a:spAutoFit/>
          </a:bodyPr>
          <a:lstStyle/>
          <a:p>
            <a:r>
              <a:rPr lang="en-US" sz="1200" dirty="0">
                <a:solidFill>
                  <a:srgbClr val="0070C0"/>
                </a:solidFill>
              </a:rPr>
              <a:t>9 cases in CEA SYMP: Stroke/Death report, </a:t>
            </a:r>
          </a:p>
          <a:p>
            <a:r>
              <a:rPr lang="en-US" sz="1200" dirty="0">
                <a:solidFill>
                  <a:srgbClr val="0070C0"/>
                </a:solidFill>
              </a:rPr>
              <a:t>8 cases with complete data</a:t>
            </a:r>
          </a:p>
        </p:txBody>
      </p:sp>
      <p:cxnSp>
        <p:nvCxnSpPr>
          <p:cNvPr id="47" name="Straight Arrow Connector 46">
            <a:extLst>
              <a:ext uri="{FF2B5EF4-FFF2-40B4-BE49-F238E27FC236}">
                <a16:creationId xmlns:a16="http://schemas.microsoft.com/office/drawing/2014/main" id="{53677D2E-7F19-DFE7-C102-E5B3296B762D}"/>
              </a:ext>
            </a:extLst>
          </p:cNvPr>
          <p:cNvCxnSpPr>
            <a:cxnSpLocks/>
          </p:cNvCxnSpPr>
          <p:nvPr/>
        </p:nvCxnSpPr>
        <p:spPr>
          <a:xfrm>
            <a:off x="6714460" y="2308178"/>
            <a:ext cx="301047" cy="0"/>
          </a:xfrm>
          <a:prstGeom prst="straightConnector1">
            <a:avLst/>
          </a:prstGeom>
          <a:ln>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FB9874C8-5A01-173F-8A06-CF02AF749434}"/>
              </a:ext>
            </a:extLst>
          </p:cNvPr>
          <p:cNvSpPr txBox="1"/>
          <p:nvPr/>
        </p:nvSpPr>
        <p:spPr>
          <a:xfrm>
            <a:off x="9941905" y="1409973"/>
            <a:ext cx="2108416" cy="1938992"/>
          </a:xfrm>
          <a:prstGeom prst="rect">
            <a:avLst/>
          </a:prstGeom>
          <a:noFill/>
          <a:ln>
            <a:solidFill>
              <a:schemeClr val="tx1"/>
            </a:solidFill>
          </a:ln>
        </p:spPr>
        <p:txBody>
          <a:bodyPr wrap="square" rtlCol="0">
            <a:spAutoFit/>
          </a:bodyPr>
          <a:lstStyle/>
          <a:p>
            <a:r>
              <a:rPr lang="en-US" sz="1200" b="1" dirty="0"/>
              <a:t>54 – 39 – 9 = 6</a:t>
            </a:r>
          </a:p>
          <a:p>
            <a:endParaRPr lang="en-US" sz="1200" b="1" dirty="0"/>
          </a:p>
          <a:p>
            <a:r>
              <a:rPr lang="en-US" sz="1200" b="1" dirty="0"/>
              <a:t>So, 6 cases were excluded from both</a:t>
            </a:r>
          </a:p>
          <a:p>
            <a:endParaRPr lang="en-US" sz="1200" b="1" dirty="0"/>
          </a:p>
          <a:p>
            <a:r>
              <a:rPr lang="en-US" sz="1200" b="1" dirty="0"/>
              <a:t>(1) CEA ASYMP: Stroke/Death </a:t>
            </a:r>
          </a:p>
          <a:p>
            <a:endParaRPr lang="en-US" sz="1200" b="1" dirty="0"/>
          </a:p>
          <a:p>
            <a:r>
              <a:rPr lang="en-US" sz="1200" b="1" dirty="0"/>
              <a:t>and</a:t>
            </a:r>
          </a:p>
          <a:p>
            <a:endParaRPr lang="en-US" sz="1200" b="1" dirty="0"/>
          </a:p>
          <a:p>
            <a:r>
              <a:rPr lang="en-US" sz="1200" b="1" dirty="0"/>
              <a:t>(2) CEA SYMP: Stroke/Death</a:t>
            </a:r>
          </a:p>
        </p:txBody>
      </p:sp>
      <p:sp>
        <p:nvSpPr>
          <p:cNvPr id="54" name="Rectangle 53">
            <a:extLst>
              <a:ext uri="{FF2B5EF4-FFF2-40B4-BE49-F238E27FC236}">
                <a16:creationId xmlns:a16="http://schemas.microsoft.com/office/drawing/2014/main" id="{148726D3-4BC8-3FA5-0E61-AA9572A23489}"/>
              </a:ext>
            </a:extLst>
          </p:cNvPr>
          <p:cNvSpPr/>
          <p:nvPr/>
        </p:nvSpPr>
        <p:spPr>
          <a:xfrm>
            <a:off x="6095999" y="1473946"/>
            <a:ext cx="2844797" cy="185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E867BA1-9A8D-50A1-4B29-1033DB897BCE}"/>
              </a:ext>
            </a:extLst>
          </p:cNvPr>
          <p:cNvSpPr/>
          <p:nvPr/>
        </p:nvSpPr>
        <p:spPr>
          <a:xfrm>
            <a:off x="7080047" y="2133600"/>
            <a:ext cx="2682264" cy="174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005DE3E-CB38-10FD-B663-7F838A5A8280}"/>
              </a:ext>
            </a:extLst>
          </p:cNvPr>
          <p:cNvSpPr/>
          <p:nvPr/>
        </p:nvSpPr>
        <p:spPr>
          <a:xfrm>
            <a:off x="2429689" y="1963769"/>
            <a:ext cx="827315" cy="2097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98A0CAE-2FB8-2984-F86A-A3846BA38329}"/>
              </a:ext>
            </a:extLst>
          </p:cNvPr>
          <p:cNvSpPr/>
          <p:nvPr/>
        </p:nvSpPr>
        <p:spPr>
          <a:xfrm>
            <a:off x="5928708" y="2458301"/>
            <a:ext cx="657225" cy="16190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22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animBg="1"/>
      <p:bldP spid="32" grpId="0" animBg="1"/>
      <p:bldP spid="33" grpId="0"/>
      <p:bldP spid="45" grpId="0" animBg="1"/>
      <p:bldP spid="46" grpId="0"/>
      <p:bldP spid="53" grpId="0" animBg="1"/>
      <p:bldP spid="54" grpId="0" animBg="1"/>
      <p:bldP spid="55" grpId="0" animBg="1"/>
      <p:bldP spid="56"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A91207A-2256-E66F-348C-F83B3DD5B38A}"/>
              </a:ext>
            </a:extLst>
          </p:cNvPr>
          <p:cNvPicPr>
            <a:picLocks noChangeAspect="1"/>
          </p:cNvPicPr>
          <p:nvPr/>
        </p:nvPicPr>
        <p:blipFill>
          <a:blip r:embed="rId3"/>
          <a:stretch>
            <a:fillRect/>
          </a:stretch>
        </p:blipFill>
        <p:spPr>
          <a:xfrm>
            <a:off x="2407189" y="1420782"/>
            <a:ext cx="7419662" cy="5313686"/>
          </a:xfrm>
          <a:prstGeom prst="rect">
            <a:avLst/>
          </a:prstGeom>
          <a:ln>
            <a:solidFill>
              <a:schemeClr val="tx1"/>
            </a:solidFill>
          </a:ln>
        </p:spPr>
      </p:pic>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grpSp>
        <p:nvGrpSpPr>
          <p:cNvPr id="2" name="Group 1">
            <a:extLst>
              <a:ext uri="{FF2B5EF4-FFF2-40B4-BE49-F238E27FC236}">
                <a16:creationId xmlns:a16="http://schemas.microsoft.com/office/drawing/2014/main" id="{ACEEF96C-46EB-9E24-5C89-D27B9A69DA89}"/>
              </a:ext>
            </a:extLst>
          </p:cNvPr>
          <p:cNvGrpSpPr/>
          <p:nvPr/>
        </p:nvGrpSpPr>
        <p:grpSpPr>
          <a:xfrm>
            <a:off x="3537284" y="2741987"/>
            <a:ext cx="3709960" cy="1186231"/>
            <a:chOff x="2143155" y="2729956"/>
            <a:chExt cx="3709960" cy="1186231"/>
          </a:xfrm>
        </p:grpSpPr>
        <p:sp>
          <p:nvSpPr>
            <p:cNvPr id="3" name="Rectangle 2">
              <a:extLst>
                <a:ext uri="{FF2B5EF4-FFF2-40B4-BE49-F238E27FC236}">
                  <a16:creationId xmlns:a16="http://schemas.microsoft.com/office/drawing/2014/main" id="{9FE1A852-6517-7CEC-E65D-684172539FE6}"/>
                </a:ext>
              </a:extLst>
            </p:cNvPr>
            <p:cNvSpPr/>
            <p:nvPr/>
          </p:nvSpPr>
          <p:spPr>
            <a:xfrm>
              <a:off x="2143155" y="3280034"/>
              <a:ext cx="2129590"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844A7A1-39CC-D68D-33BB-7C055777B936}"/>
                </a:ext>
              </a:extLst>
            </p:cNvPr>
            <p:cNvSpPr txBox="1"/>
            <p:nvPr/>
          </p:nvSpPr>
          <p:spPr>
            <a:xfrm>
              <a:off x="3296405" y="2729956"/>
              <a:ext cx="2556710" cy="461665"/>
            </a:xfrm>
            <a:prstGeom prst="rect">
              <a:avLst/>
            </a:prstGeom>
            <a:noFill/>
          </p:spPr>
          <p:txBody>
            <a:bodyPr wrap="square" rtlCol="0">
              <a:spAutoFit/>
            </a:bodyPr>
            <a:lstStyle/>
            <a:p>
              <a:pPr algn="ctr"/>
              <a:r>
                <a:rPr lang="en-US" sz="1200" dirty="0">
                  <a:solidFill>
                    <a:srgbClr val="C00000"/>
                  </a:solidFill>
                </a:rPr>
                <a:t>Binary indicators for report inclusion</a:t>
              </a:r>
            </a:p>
            <a:p>
              <a:pPr algn="ctr"/>
              <a:r>
                <a:rPr lang="en-US" sz="1200" dirty="0">
                  <a:solidFill>
                    <a:srgbClr val="C00000"/>
                  </a:solidFill>
                </a:rPr>
                <a:t>(1 = yes, 0 = no)</a:t>
              </a:r>
            </a:p>
          </p:txBody>
        </p:sp>
      </p:grpSp>
      <p:sp>
        <p:nvSpPr>
          <p:cNvPr id="6" name="Rectangle 5">
            <a:extLst>
              <a:ext uri="{FF2B5EF4-FFF2-40B4-BE49-F238E27FC236}">
                <a16:creationId xmlns:a16="http://schemas.microsoft.com/office/drawing/2014/main" id="{62677469-ED5E-26A5-0AC8-402EBA39BD8A}"/>
              </a:ext>
            </a:extLst>
          </p:cNvPr>
          <p:cNvSpPr/>
          <p:nvPr/>
        </p:nvSpPr>
        <p:spPr>
          <a:xfrm>
            <a:off x="2545316" y="4162926"/>
            <a:ext cx="3121558" cy="18277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0D369D-1651-10FE-8809-F09108902A84}"/>
              </a:ext>
            </a:extLst>
          </p:cNvPr>
          <p:cNvSpPr/>
          <p:nvPr/>
        </p:nvSpPr>
        <p:spPr>
          <a:xfrm>
            <a:off x="2545316" y="4568376"/>
            <a:ext cx="3121558" cy="97818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297A6A-6318-981D-225F-A09963C00DDC}"/>
              </a:ext>
            </a:extLst>
          </p:cNvPr>
          <p:cNvSpPr/>
          <p:nvPr/>
        </p:nvSpPr>
        <p:spPr>
          <a:xfrm>
            <a:off x="2545316" y="5761311"/>
            <a:ext cx="3121558" cy="18277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DBEE15-A1A4-668B-8556-A7340DB16FF7}"/>
              </a:ext>
            </a:extLst>
          </p:cNvPr>
          <p:cNvSpPr/>
          <p:nvPr/>
        </p:nvSpPr>
        <p:spPr>
          <a:xfrm>
            <a:off x="2545316" y="4365070"/>
            <a:ext cx="3121558" cy="2153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A790C8-3998-E180-7B67-EFE9046A8165}"/>
              </a:ext>
            </a:extLst>
          </p:cNvPr>
          <p:cNvSpPr/>
          <p:nvPr/>
        </p:nvSpPr>
        <p:spPr>
          <a:xfrm>
            <a:off x="2545316" y="5964040"/>
            <a:ext cx="3121558" cy="1827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5B8378-FDEA-F13A-7971-0BF3E98B75C4}"/>
              </a:ext>
            </a:extLst>
          </p:cNvPr>
          <p:cNvSpPr/>
          <p:nvPr/>
        </p:nvSpPr>
        <p:spPr>
          <a:xfrm>
            <a:off x="2545316" y="5558582"/>
            <a:ext cx="3121558" cy="1827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91DA3C7-F1D9-124D-B7D3-6EE4F130EA3D}"/>
              </a:ext>
            </a:extLst>
          </p:cNvPr>
          <p:cNvGrpSpPr/>
          <p:nvPr/>
        </p:nvGrpSpPr>
        <p:grpSpPr>
          <a:xfrm>
            <a:off x="4378644" y="2812936"/>
            <a:ext cx="2556710" cy="1113505"/>
            <a:chOff x="764080" y="2802682"/>
            <a:chExt cx="2556710" cy="1113505"/>
          </a:xfrm>
        </p:grpSpPr>
        <p:sp>
          <p:nvSpPr>
            <p:cNvPr id="14" name="Rectangle 13">
              <a:extLst>
                <a:ext uri="{FF2B5EF4-FFF2-40B4-BE49-F238E27FC236}">
                  <a16:creationId xmlns:a16="http://schemas.microsoft.com/office/drawing/2014/main" id="{E00D3389-36EE-D109-3146-D42F608D320E}"/>
                </a:ext>
              </a:extLst>
            </p:cNvPr>
            <p:cNvSpPr/>
            <p:nvPr/>
          </p:nvSpPr>
          <p:spPr>
            <a:xfrm>
              <a:off x="2143155" y="3280034"/>
              <a:ext cx="988639"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B335034-D1D4-AA45-862A-AF8F0E9AAACD}"/>
                </a:ext>
              </a:extLst>
            </p:cNvPr>
            <p:cNvSpPr txBox="1"/>
            <p:nvPr/>
          </p:nvSpPr>
          <p:spPr>
            <a:xfrm>
              <a:off x="764080" y="2802682"/>
              <a:ext cx="2556710" cy="461665"/>
            </a:xfrm>
            <a:prstGeom prst="rect">
              <a:avLst/>
            </a:prstGeom>
            <a:noFill/>
          </p:spPr>
          <p:txBody>
            <a:bodyPr wrap="square" rtlCol="0">
              <a:spAutoFit/>
            </a:bodyPr>
            <a:lstStyle/>
            <a:p>
              <a:pPr algn="ctr"/>
              <a:r>
                <a:rPr lang="en-US" sz="1200" dirty="0">
                  <a:solidFill>
                    <a:srgbClr val="C00000"/>
                  </a:solidFill>
                </a:rPr>
                <a:t>Indicator for Complete Data</a:t>
              </a:r>
            </a:p>
            <a:p>
              <a:pPr algn="ctr"/>
              <a:r>
                <a:rPr lang="en-US" sz="1200" dirty="0">
                  <a:solidFill>
                    <a:srgbClr val="C00000"/>
                  </a:solidFill>
                </a:rPr>
                <a:t>(1 = yes, 0 = no, N/A = Not Applicable)</a:t>
              </a:r>
            </a:p>
          </p:txBody>
        </p:sp>
      </p:grpSp>
      <p:sp>
        <p:nvSpPr>
          <p:cNvPr id="35" name="Rectangle 34">
            <a:extLst>
              <a:ext uri="{FF2B5EF4-FFF2-40B4-BE49-F238E27FC236}">
                <a16:creationId xmlns:a16="http://schemas.microsoft.com/office/drawing/2014/main" id="{F325790A-3B8B-F778-D4D3-B436238278AD}"/>
              </a:ext>
            </a:extLst>
          </p:cNvPr>
          <p:cNvSpPr/>
          <p:nvPr/>
        </p:nvSpPr>
        <p:spPr>
          <a:xfrm>
            <a:off x="2547438" y="4163264"/>
            <a:ext cx="4198919" cy="1897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C47C78C-73D5-8287-9CEC-A0A92E44F6D3}"/>
              </a:ext>
            </a:extLst>
          </p:cNvPr>
          <p:cNvSpPr/>
          <p:nvPr/>
        </p:nvSpPr>
        <p:spPr>
          <a:xfrm>
            <a:off x="2547438" y="4571187"/>
            <a:ext cx="4198919" cy="1897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5CC045-B09F-9256-0976-ADEB7AEC12C8}"/>
              </a:ext>
            </a:extLst>
          </p:cNvPr>
          <p:cNvSpPr/>
          <p:nvPr/>
        </p:nvSpPr>
        <p:spPr>
          <a:xfrm>
            <a:off x="2547438" y="5560083"/>
            <a:ext cx="4198919" cy="1897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056694-03AD-0704-4D16-E7534FA60CFC}"/>
              </a:ext>
            </a:extLst>
          </p:cNvPr>
          <p:cNvSpPr/>
          <p:nvPr/>
        </p:nvSpPr>
        <p:spPr>
          <a:xfrm>
            <a:off x="6842946" y="3090452"/>
            <a:ext cx="2222517" cy="100471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75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15" name="Picture 14">
            <a:extLst>
              <a:ext uri="{FF2B5EF4-FFF2-40B4-BE49-F238E27FC236}">
                <a16:creationId xmlns:a16="http://schemas.microsoft.com/office/drawing/2014/main" id="{1260C364-EBAD-21A6-88BD-098320680594}"/>
              </a:ext>
            </a:extLst>
          </p:cNvPr>
          <p:cNvPicPr>
            <a:picLocks noChangeAspect="1"/>
          </p:cNvPicPr>
          <p:nvPr/>
        </p:nvPicPr>
        <p:blipFill>
          <a:blip r:embed="rId3"/>
          <a:stretch>
            <a:fillRect/>
          </a:stretch>
        </p:blipFill>
        <p:spPr>
          <a:xfrm>
            <a:off x="2407189" y="1420782"/>
            <a:ext cx="7377622" cy="5329361"/>
          </a:xfrm>
          <a:prstGeom prst="rect">
            <a:avLst/>
          </a:prstGeom>
          <a:ln>
            <a:solidFill>
              <a:schemeClr val="tx1"/>
            </a:solidFill>
          </a:ln>
        </p:spPr>
      </p:pic>
      <p:sp>
        <p:nvSpPr>
          <p:cNvPr id="16" name="Rectangle 15">
            <a:extLst>
              <a:ext uri="{FF2B5EF4-FFF2-40B4-BE49-F238E27FC236}">
                <a16:creationId xmlns:a16="http://schemas.microsoft.com/office/drawing/2014/main" id="{7E7FE7A0-909E-3F1F-54DD-77A03BCA31F0}"/>
              </a:ext>
            </a:extLst>
          </p:cNvPr>
          <p:cNvSpPr/>
          <p:nvPr/>
        </p:nvSpPr>
        <p:spPr>
          <a:xfrm>
            <a:off x="5125453" y="3080748"/>
            <a:ext cx="770021" cy="100471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F408909-364B-CF1D-E1DF-381D4A460FCB}"/>
              </a:ext>
            </a:extLst>
          </p:cNvPr>
          <p:cNvSpPr txBox="1"/>
          <p:nvPr/>
        </p:nvSpPr>
        <p:spPr>
          <a:xfrm>
            <a:off x="5185613" y="2631118"/>
            <a:ext cx="2406316" cy="461665"/>
          </a:xfrm>
          <a:prstGeom prst="rect">
            <a:avLst/>
          </a:prstGeom>
          <a:noFill/>
        </p:spPr>
        <p:txBody>
          <a:bodyPr wrap="square" rtlCol="0">
            <a:spAutoFit/>
          </a:bodyPr>
          <a:lstStyle/>
          <a:p>
            <a:pPr algn="ctr"/>
            <a:r>
              <a:rPr lang="en-US" sz="1200" dirty="0">
                <a:solidFill>
                  <a:srgbClr val="C00000"/>
                </a:solidFill>
              </a:rPr>
              <a:t>Binary indicator for report inclusion</a:t>
            </a:r>
          </a:p>
          <a:p>
            <a:pPr algn="ctr"/>
            <a:r>
              <a:rPr lang="en-US" sz="1200" dirty="0">
                <a:solidFill>
                  <a:srgbClr val="C00000"/>
                </a:solidFill>
              </a:rPr>
              <a:t>(1 = yes, 0 = no)</a:t>
            </a:r>
          </a:p>
        </p:txBody>
      </p:sp>
      <p:sp>
        <p:nvSpPr>
          <p:cNvPr id="19" name="Rectangle 18">
            <a:extLst>
              <a:ext uri="{FF2B5EF4-FFF2-40B4-BE49-F238E27FC236}">
                <a16:creationId xmlns:a16="http://schemas.microsoft.com/office/drawing/2014/main" id="{09E0486D-61F9-2054-EA3D-1D9FDCCD0652}"/>
              </a:ext>
            </a:extLst>
          </p:cNvPr>
          <p:cNvSpPr/>
          <p:nvPr/>
        </p:nvSpPr>
        <p:spPr>
          <a:xfrm>
            <a:off x="3718560" y="4951962"/>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2678D8-C0B6-186D-A2B7-F87765CFA034}"/>
              </a:ext>
            </a:extLst>
          </p:cNvPr>
          <p:cNvSpPr/>
          <p:nvPr/>
        </p:nvSpPr>
        <p:spPr>
          <a:xfrm>
            <a:off x="5399311" y="4951962"/>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E0C9D8-9D94-DF06-2252-00D28E852491}"/>
              </a:ext>
            </a:extLst>
          </p:cNvPr>
          <p:cNvSpPr/>
          <p:nvPr/>
        </p:nvSpPr>
        <p:spPr>
          <a:xfrm>
            <a:off x="6897189" y="4951961"/>
            <a:ext cx="618308"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ADE5D6-EA32-346E-4C9F-8E6DE504AFD5}"/>
              </a:ext>
            </a:extLst>
          </p:cNvPr>
          <p:cNvSpPr/>
          <p:nvPr/>
        </p:nvSpPr>
        <p:spPr>
          <a:xfrm>
            <a:off x="6818811" y="3429001"/>
            <a:ext cx="696686" cy="33621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85E1F4C-4422-C9C9-8DFE-ED916510CCDC}"/>
              </a:ext>
            </a:extLst>
          </p:cNvPr>
          <p:cNvSpPr/>
          <p:nvPr/>
        </p:nvSpPr>
        <p:spPr>
          <a:xfrm>
            <a:off x="9204960" y="3260891"/>
            <a:ext cx="513806" cy="65796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3F6C15C-B6B6-2B8D-A323-484F4A366CE5}"/>
              </a:ext>
            </a:extLst>
          </p:cNvPr>
          <p:cNvSpPr txBox="1"/>
          <p:nvPr/>
        </p:nvSpPr>
        <p:spPr>
          <a:xfrm>
            <a:off x="7177438" y="2983892"/>
            <a:ext cx="2607373" cy="276999"/>
          </a:xfrm>
          <a:prstGeom prst="rect">
            <a:avLst/>
          </a:prstGeom>
          <a:noFill/>
        </p:spPr>
        <p:txBody>
          <a:bodyPr wrap="square" rtlCol="0">
            <a:spAutoFit/>
          </a:bodyPr>
          <a:lstStyle/>
          <a:p>
            <a:pPr algn="ctr"/>
            <a:r>
              <a:rPr lang="en-US" sz="1200" dirty="0">
                <a:solidFill>
                  <a:srgbClr val="C00000"/>
                </a:solidFill>
              </a:rPr>
              <a:t>Binary report outcome (1 = yes, 0 = no)</a:t>
            </a:r>
          </a:p>
        </p:txBody>
      </p:sp>
      <p:sp>
        <p:nvSpPr>
          <p:cNvPr id="25" name="Rectangle 24">
            <a:extLst>
              <a:ext uri="{FF2B5EF4-FFF2-40B4-BE49-F238E27FC236}">
                <a16:creationId xmlns:a16="http://schemas.microsoft.com/office/drawing/2014/main" id="{7AE9B091-0246-0D8F-D3ED-121F36BAA004}"/>
              </a:ext>
            </a:extLst>
          </p:cNvPr>
          <p:cNvSpPr/>
          <p:nvPr/>
        </p:nvSpPr>
        <p:spPr>
          <a:xfrm>
            <a:off x="2843343" y="4172541"/>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84BAFB-6F1C-1D71-9A24-60BC3499D2B7}"/>
              </a:ext>
            </a:extLst>
          </p:cNvPr>
          <p:cNvSpPr/>
          <p:nvPr/>
        </p:nvSpPr>
        <p:spPr>
          <a:xfrm>
            <a:off x="9400903" y="4172540"/>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39842B-EC8C-1338-2A23-5C424F12240D}"/>
              </a:ext>
            </a:extLst>
          </p:cNvPr>
          <p:cNvSpPr/>
          <p:nvPr/>
        </p:nvSpPr>
        <p:spPr>
          <a:xfrm>
            <a:off x="2838984" y="4551367"/>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305314-6038-2605-4693-66A94180C19A}"/>
              </a:ext>
            </a:extLst>
          </p:cNvPr>
          <p:cNvSpPr/>
          <p:nvPr/>
        </p:nvSpPr>
        <p:spPr>
          <a:xfrm>
            <a:off x="9396544" y="4551366"/>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51EB827-B44B-3A04-28F3-A6BA425F0D8F}"/>
              </a:ext>
            </a:extLst>
          </p:cNvPr>
          <p:cNvSpPr/>
          <p:nvPr/>
        </p:nvSpPr>
        <p:spPr>
          <a:xfrm>
            <a:off x="2843336" y="5548496"/>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1A86F6E-7A6B-592E-CC1C-31D5C2DE1D95}"/>
              </a:ext>
            </a:extLst>
          </p:cNvPr>
          <p:cNvSpPr/>
          <p:nvPr/>
        </p:nvSpPr>
        <p:spPr>
          <a:xfrm>
            <a:off x="9400896" y="5548495"/>
            <a:ext cx="287383" cy="1948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8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animBg="1"/>
      <p:bldP spid="21" grpId="0" animBg="1"/>
      <p:bldP spid="22" grpId="0" animBg="1"/>
      <p:bldP spid="23" grpId="0" animBg="1"/>
      <p:bldP spid="24" grpId="0"/>
      <p:bldP spid="25" grpId="0" animBg="1"/>
      <p:bldP spid="26" grpId="0" animBg="1"/>
      <p:bldP spid="27" grpId="0" animBg="1"/>
      <p:bldP spid="28"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15" name="Picture 14">
            <a:extLst>
              <a:ext uri="{FF2B5EF4-FFF2-40B4-BE49-F238E27FC236}">
                <a16:creationId xmlns:a16="http://schemas.microsoft.com/office/drawing/2014/main" id="{1260C364-EBAD-21A6-88BD-098320680594}"/>
              </a:ext>
            </a:extLst>
          </p:cNvPr>
          <p:cNvPicPr>
            <a:picLocks noChangeAspect="1"/>
          </p:cNvPicPr>
          <p:nvPr/>
        </p:nvPicPr>
        <p:blipFill>
          <a:blip r:embed="rId3"/>
          <a:stretch>
            <a:fillRect/>
          </a:stretch>
        </p:blipFill>
        <p:spPr>
          <a:xfrm>
            <a:off x="2407189" y="1420782"/>
            <a:ext cx="7377622" cy="5329361"/>
          </a:xfrm>
          <a:prstGeom prst="rect">
            <a:avLst/>
          </a:prstGeom>
          <a:ln>
            <a:solidFill>
              <a:schemeClr val="tx1"/>
            </a:solidFill>
          </a:ln>
        </p:spPr>
      </p:pic>
      <p:sp>
        <p:nvSpPr>
          <p:cNvPr id="33" name="Rectangle 32">
            <a:extLst>
              <a:ext uri="{FF2B5EF4-FFF2-40B4-BE49-F238E27FC236}">
                <a16:creationId xmlns:a16="http://schemas.microsoft.com/office/drawing/2014/main" id="{351CFFAF-7108-8E4D-DD0F-FF84E52D240A}"/>
              </a:ext>
            </a:extLst>
          </p:cNvPr>
          <p:cNvSpPr/>
          <p:nvPr/>
        </p:nvSpPr>
        <p:spPr>
          <a:xfrm>
            <a:off x="2407189" y="3126377"/>
            <a:ext cx="7377622" cy="103632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Rectangle 33">
            <a:extLst>
              <a:ext uri="{FF2B5EF4-FFF2-40B4-BE49-F238E27FC236}">
                <a16:creationId xmlns:a16="http://schemas.microsoft.com/office/drawing/2014/main" id="{596773BE-2A71-D6A6-46D2-289E942B8D90}"/>
              </a:ext>
            </a:extLst>
          </p:cNvPr>
          <p:cNvSpPr/>
          <p:nvPr/>
        </p:nvSpPr>
        <p:spPr>
          <a:xfrm>
            <a:off x="2407189" y="6105450"/>
            <a:ext cx="7377622" cy="19955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4623A26-61FE-4B2F-4E20-F8373F94F6D8}"/>
              </a:ext>
            </a:extLst>
          </p:cNvPr>
          <p:cNvSpPr txBox="1"/>
          <p:nvPr/>
        </p:nvSpPr>
        <p:spPr>
          <a:xfrm>
            <a:off x="9784811" y="5974395"/>
            <a:ext cx="1608690" cy="461665"/>
          </a:xfrm>
          <a:prstGeom prst="rect">
            <a:avLst/>
          </a:prstGeom>
          <a:noFill/>
        </p:spPr>
        <p:txBody>
          <a:bodyPr wrap="square" rtlCol="0">
            <a:spAutoFit/>
          </a:bodyPr>
          <a:lstStyle/>
          <a:p>
            <a:pPr algn="ctr"/>
            <a:r>
              <a:rPr lang="en-US" sz="1200" dirty="0">
                <a:solidFill>
                  <a:srgbClr val="C00000"/>
                </a:solidFill>
              </a:rPr>
              <a:t>Use scroll bar to see additional variables</a:t>
            </a:r>
          </a:p>
        </p:txBody>
      </p:sp>
      <p:grpSp>
        <p:nvGrpSpPr>
          <p:cNvPr id="40" name="Group 39">
            <a:extLst>
              <a:ext uri="{FF2B5EF4-FFF2-40B4-BE49-F238E27FC236}">
                <a16:creationId xmlns:a16="http://schemas.microsoft.com/office/drawing/2014/main" id="{6D2694EE-59FC-9B5B-E68E-F3AD9B931038}"/>
              </a:ext>
            </a:extLst>
          </p:cNvPr>
          <p:cNvGrpSpPr/>
          <p:nvPr/>
        </p:nvGrpSpPr>
        <p:grpSpPr>
          <a:xfrm>
            <a:off x="524101" y="3364906"/>
            <a:ext cx="2931614" cy="461665"/>
            <a:chOff x="6773027" y="3384701"/>
            <a:chExt cx="2931614" cy="461665"/>
          </a:xfrm>
        </p:grpSpPr>
        <p:sp>
          <p:nvSpPr>
            <p:cNvPr id="41" name="Rectangle 40">
              <a:extLst>
                <a:ext uri="{FF2B5EF4-FFF2-40B4-BE49-F238E27FC236}">
                  <a16:creationId xmlns:a16="http://schemas.microsoft.com/office/drawing/2014/main" id="{FD95C4F3-5C9B-1A57-A087-D61BFCE95CE7}"/>
                </a:ext>
              </a:extLst>
            </p:cNvPr>
            <p:cNvSpPr/>
            <p:nvPr/>
          </p:nvSpPr>
          <p:spPr>
            <a:xfrm>
              <a:off x="9557095" y="3519311"/>
              <a:ext cx="147546" cy="1924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E01969C-3CC9-F831-277C-06B900082DCC}"/>
                </a:ext>
              </a:extLst>
            </p:cNvPr>
            <p:cNvSpPr txBox="1"/>
            <p:nvPr/>
          </p:nvSpPr>
          <p:spPr>
            <a:xfrm>
              <a:off x="6773027" y="3384701"/>
              <a:ext cx="1949075" cy="461665"/>
            </a:xfrm>
            <a:prstGeom prst="rect">
              <a:avLst/>
            </a:prstGeom>
            <a:noFill/>
          </p:spPr>
          <p:txBody>
            <a:bodyPr wrap="square" rtlCol="0">
              <a:spAutoFit/>
            </a:bodyPr>
            <a:lstStyle/>
            <a:p>
              <a:pPr algn="ctr"/>
              <a:r>
                <a:rPr lang="en-US" sz="1200" dirty="0">
                  <a:solidFill>
                    <a:srgbClr val="C00000"/>
                  </a:solidFill>
                </a:rPr>
                <a:t>Sort on any column by clicking the double arrows</a:t>
              </a:r>
            </a:p>
          </p:txBody>
        </p:sp>
      </p:grpSp>
      <p:grpSp>
        <p:nvGrpSpPr>
          <p:cNvPr id="43" name="Group 42">
            <a:extLst>
              <a:ext uri="{FF2B5EF4-FFF2-40B4-BE49-F238E27FC236}">
                <a16:creationId xmlns:a16="http://schemas.microsoft.com/office/drawing/2014/main" id="{FF12D8A3-3689-FFD6-E035-5F4A2B13E23B}"/>
              </a:ext>
            </a:extLst>
          </p:cNvPr>
          <p:cNvGrpSpPr/>
          <p:nvPr/>
        </p:nvGrpSpPr>
        <p:grpSpPr>
          <a:xfrm>
            <a:off x="8127891" y="1814354"/>
            <a:ext cx="3448216" cy="1188718"/>
            <a:chOff x="8079123" y="1936275"/>
            <a:chExt cx="3448216" cy="1188718"/>
          </a:xfrm>
        </p:grpSpPr>
        <p:sp>
          <p:nvSpPr>
            <p:cNvPr id="44" name="Rectangle 43">
              <a:extLst>
                <a:ext uri="{FF2B5EF4-FFF2-40B4-BE49-F238E27FC236}">
                  <a16:creationId xmlns:a16="http://schemas.microsoft.com/office/drawing/2014/main" id="{9F624866-9060-1AB4-105B-35F207201EEA}"/>
                </a:ext>
              </a:extLst>
            </p:cNvPr>
            <p:cNvSpPr/>
            <p:nvPr/>
          </p:nvSpPr>
          <p:spPr>
            <a:xfrm>
              <a:off x="8079123" y="2803160"/>
              <a:ext cx="1573458" cy="32183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970DEB8-9270-BE66-579B-D367CB2B4F99}"/>
                </a:ext>
              </a:extLst>
            </p:cNvPr>
            <p:cNvSpPr txBox="1"/>
            <p:nvPr/>
          </p:nvSpPr>
          <p:spPr>
            <a:xfrm>
              <a:off x="9736043" y="1936275"/>
              <a:ext cx="1791296" cy="830997"/>
            </a:xfrm>
            <a:prstGeom prst="rect">
              <a:avLst/>
            </a:prstGeom>
            <a:noFill/>
          </p:spPr>
          <p:txBody>
            <a:bodyPr wrap="square" rtlCol="0">
              <a:spAutoFit/>
            </a:bodyPr>
            <a:lstStyle/>
            <a:p>
              <a:pPr algn="ctr"/>
              <a:r>
                <a:rPr lang="en-US" sz="1200" dirty="0">
                  <a:solidFill>
                    <a:srgbClr val="C00000"/>
                  </a:solidFill>
                </a:rPr>
                <a:t>Returns every row containing at least 1 cell satisfying the value entered in the search bar</a:t>
              </a:r>
            </a:p>
          </p:txBody>
        </p:sp>
      </p:grpSp>
    </p:spTree>
    <p:extLst>
      <p:ext uri="{BB962C8B-B14F-4D97-AF65-F5344CB8AC3E}">
        <p14:creationId xmlns:p14="http://schemas.microsoft.com/office/powerpoint/2010/main" val="14854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E954D-305C-4947-E5EE-A6B5AB83AAC5}"/>
              </a:ext>
            </a:extLst>
          </p:cNvPr>
          <p:cNvSpPr>
            <a:spLocks noGrp="1"/>
          </p:cNvSpPr>
          <p:nvPr>
            <p:ph type="title"/>
          </p:nvPr>
        </p:nvSpPr>
        <p:spPr/>
        <p:txBody>
          <a:bodyPr/>
          <a:lstStyle/>
          <a:p>
            <a:r>
              <a:rPr lang="en-US" dirty="0"/>
              <a:t>Overview</a:t>
            </a:r>
          </a:p>
        </p:txBody>
      </p:sp>
      <p:sp>
        <p:nvSpPr>
          <p:cNvPr id="7" name="Content Placeholder 1">
            <a:extLst>
              <a:ext uri="{FF2B5EF4-FFF2-40B4-BE49-F238E27FC236}">
                <a16:creationId xmlns:a16="http://schemas.microsoft.com/office/drawing/2014/main" id="{09842B56-DD26-99F9-C0DD-5408F060BDAF}"/>
              </a:ext>
            </a:extLst>
          </p:cNvPr>
          <p:cNvSpPr>
            <a:spLocks noGrp="1"/>
          </p:cNvSpPr>
          <p:nvPr>
            <p:ph idx="1"/>
          </p:nvPr>
        </p:nvSpPr>
        <p:spPr>
          <a:xfrm>
            <a:off x="897469" y="1498600"/>
            <a:ext cx="10972800" cy="5090207"/>
          </a:xfrm>
        </p:spPr>
        <p:txBody>
          <a:bodyPr>
            <a:normAutofit/>
          </a:bodyPr>
          <a:lstStyle/>
          <a:p>
            <a:r>
              <a:rPr lang="en-US" dirty="0"/>
              <a:t>Background</a:t>
            </a:r>
          </a:p>
          <a:p>
            <a:r>
              <a:rPr lang="en-US" dirty="0"/>
              <a:t>Structure</a:t>
            </a:r>
          </a:p>
          <a:p>
            <a:pPr lvl="1"/>
            <a:r>
              <a:rPr lang="en-US" dirty="0"/>
              <a:t>Report Components</a:t>
            </a:r>
          </a:p>
          <a:p>
            <a:pPr lvl="1"/>
            <a:r>
              <a:rPr lang="en-US" dirty="0"/>
              <a:t>Tracking Your Cases</a:t>
            </a:r>
          </a:p>
          <a:p>
            <a:pPr lvl="1"/>
            <a:r>
              <a:rPr lang="en-US" dirty="0"/>
              <a:t>Drill-Down</a:t>
            </a:r>
          </a:p>
          <a:p>
            <a:r>
              <a:rPr lang="en-US" dirty="0"/>
              <a:t>Interpretation</a:t>
            </a:r>
          </a:p>
          <a:p>
            <a:endParaRPr lang="en-US" dirty="0"/>
          </a:p>
        </p:txBody>
      </p:sp>
    </p:spTree>
    <p:extLst>
      <p:ext uri="{BB962C8B-B14F-4D97-AF65-F5344CB8AC3E}">
        <p14:creationId xmlns:p14="http://schemas.microsoft.com/office/powerpoint/2010/main" val="44999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6" name="Picture 5">
            <a:extLst>
              <a:ext uri="{FF2B5EF4-FFF2-40B4-BE49-F238E27FC236}">
                <a16:creationId xmlns:a16="http://schemas.microsoft.com/office/drawing/2014/main" id="{0380F023-A4F8-23B8-FC0D-06529DF7BD8D}"/>
              </a:ext>
            </a:extLst>
          </p:cNvPr>
          <p:cNvPicPr>
            <a:picLocks noChangeAspect="1"/>
          </p:cNvPicPr>
          <p:nvPr/>
        </p:nvPicPr>
        <p:blipFill>
          <a:blip r:embed="rId3"/>
          <a:stretch>
            <a:fillRect/>
          </a:stretch>
        </p:blipFill>
        <p:spPr>
          <a:xfrm>
            <a:off x="2407188" y="1412072"/>
            <a:ext cx="7377621" cy="5333689"/>
          </a:xfrm>
          <a:prstGeom prst="rect">
            <a:avLst/>
          </a:prstGeom>
          <a:ln>
            <a:solidFill>
              <a:schemeClr val="tx1"/>
            </a:solidFill>
          </a:ln>
        </p:spPr>
      </p:pic>
      <p:sp>
        <p:nvSpPr>
          <p:cNvPr id="8" name="Rectangle 7">
            <a:extLst>
              <a:ext uri="{FF2B5EF4-FFF2-40B4-BE49-F238E27FC236}">
                <a16:creationId xmlns:a16="http://schemas.microsoft.com/office/drawing/2014/main" id="{C41AD65D-C9AE-A8AA-AC44-5A60BAE794BC}"/>
              </a:ext>
            </a:extLst>
          </p:cNvPr>
          <p:cNvSpPr/>
          <p:nvPr/>
        </p:nvSpPr>
        <p:spPr>
          <a:xfrm>
            <a:off x="3229581" y="3254477"/>
            <a:ext cx="663149" cy="298086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D03E45-94F0-7744-1927-A84DD93CDDA5}"/>
              </a:ext>
            </a:extLst>
          </p:cNvPr>
          <p:cNvSpPr/>
          <p:nvPr/>
        </p:nvSpPr>
        <p:spPr>
          <a:xfrm>
            <a:off x="4105275" y="2682240"/>
            <a:ext cx="484142" cy="3135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0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3" name="Picture 2">
            <a:extLst>
              <a:ext uri="{FF2B5EF4-FFF2-40B4-BE49-F238E27FC236}">
                <a16:creationId xmlns:a16="http://schemas.microsoft.com/office/drawing/2014/main" id="{FCA5B1E2-BCA8-5A25-5678-34E510C0B744}"/>
              </a:ext>
            </a:extLst>
          </p:cNvPr>
          <p:cNvPicPr>
            <a:picLocks noChangeAspect="1"/>
          </p:cNvPicPr>
          <p:nvPr/>
        </p:nvPicPr>
        <p:blipFill>
          <a:blip r:embed="rId3"/>
          <a:stretch>
            <a:fillRect/>
          </a:stretch>
        </p:blipFill>
        <p:spPr>
          <a:xfrm>
            <a:off x="4106589" y="1991709"/>
            <a:ext cx="7664669" cy="4009212"/>
          </a:xfrm>
          <a:prstGeom prst="rect">
            <a:avLst/>
          </a:prstGeom>
          <a:ln>
            <a:solidFill>
              <a:schemeClr val="tx1"/>
            </a:solidFill>
          </a:ln>
        </p:spPr>
      </p:pic>
      <p:sp>
        <p:nvSpPr>
          <p:cNvPr id="2" name="Rectangle 1">
            <a:extLst>
              <a:ext uri="{FF2B5EF4-FFF2-40B4-BE49-F238E27FC236}">
                <a16:creationId xmlns:a16="http://schemas.microsoft.com/office/drawing/2014/main" id="{00E171EA-9BF7-FFD2-98EE-6260952E8F8B}"/>
              </a:ext>
            </a:extLst>
          </p:cNvPr>
          <p:cNvSpPr/>
          <p:nvPr/>
        </p:nvSpPr>
        <p:spPr>
          <a:xfrm>
            <a:off x="4274717" y="2580679"/>
            <a:ext cx="1025462" cy="7601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16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Drill-Down</a:t>
            </a:r>
          </a:p>
        </p:txBody>
      </p:sp>
      <p:pic>
        <p:nvPicPr>
          <p:cNvPr id="3" name="Picture 2">
            <a:extLst>
              <a:ext uri="{FF2B5EF4-FFF2-40B4-BE49-F238E27FC236}">
                <a16:creationId xmlns:a16="http://schemas.microsoft.com/office/drawing/2014/main" id="{5D7E2C91-2729-109F-347A-D8310A3833F5}"/>
              </a:ext>
            </a:extLst>
          </p:cNvPr>
          <p:cNvPicPr>
            <a:picLocks noChangeAspect="1"/>
          </p:cNvPicPr>
          <p:nvPr/>
        </p:nvPicPr>
        <p:blipFill>
          <a:blip r:embed="rId3"/>
          <a:stretch>
            <a:fillRect/>
          </a:stretch>
        </p:blipFill>
        <p:spPr>
          <a:xfrm>
            <a:off x="2407187" y="1412072"/>
            <a:ext cx="7377621" cy="4535582"/>
          </a:xfrm>
          <a:prstGeom prst="rect">
            <a:avLst/>
          </a:prstGeom>
          <a:ln>
            <a:solidFill>
              <a:schemeClr val="tx1"/>
            </a:solidFill>
          </a:ln>
        </p:spPr>
      </p:pic>
      <p:sp>
        <p:nvSpPr>
          <p:cNvPr id="5" name="Rectangle 4">
            <a:extLst>
              <a:ext uri="{FF2B5EF4-FFF2-40B4-BE49-F238E27FC236}">
                <a16:creationId xmlns:a16="http://schemas.microsoft.com/office/drawing/2014/main" id="{D08B5D82-E39B-71E4-40A0-EF91737DCA0D}"/>
              </a:ext>
            </a:extLst>
          </p:cNvPr>
          <p:cNvSpPr/>
          <p:nvPr/>
        </p:nvSpPr>
        <p:spPr>
          <a:xfrm>
            <a:off x="3566465" y="2857435"/>
            <a:ext cx="800998" cy="46328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BB4876-DFD1-F6C5-8920-3F289E46E657}"/>
              </a:ext>
            </a:extLst>
          </p:cNvPr>
          <p:cNvSpPr/>
          <p:nvPr/>
        </p:nvSpPr>
        <p:spPr>
          <a:xfrm>
            <a:off x="7050505" y="2875579"/>
            <a:ext cx="891907" cy="44513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4E90C9-FE70-5673-7698-47971324ACCC}"/>
              </a:ext>
            </a:extLst>
          </p:cNvPr>
          <p:cNvSpPr txBox="1"/>
          <p:nvPr/>
        </p:nvSpPr>
        <p:spPr>
          <a:xfrm>
            <a:off x="5035817" y="2589844"/>
            <a:ext cx="2607373" cy="276999"/>
          </a:xfrm>
          <a:prstGeom prst="rect">
            <a:avLst/>
          </a:prstGeom>
          <a:noFill/>
        </p:spPr>
        <p:txBody>
          <a:bodyPr wrap="square" rtlCol="0">
            <a:spAutoFit/>
          </a:bodyPr>
          <a:lstStyle/>
          <a:p>
            <a:pPr algn="ctr"/>
            <a:r>
              <a:rPr lang="en-US" sz="1200" dirty="0">
                <a:solidFill>
                  <a:srgbClr val="C00000"/>
                </a:solidFill>
              </a:rPr>
              <a:t>Binary report outcome (1 = yes, 0 = no)</a:t>
            </a:r>
          </a:p>
        </p:txBody>
      </p:sp>
      <p:sp>
        <p:nvSpPr>
          <p:cNvPr id="13" name="Rectangle 12">
            <a:extLst>
              <a:ext uri="{FF2B5EF4-FFF2-40B4-BE49-F238E27FC236}">
                <a16:creationId xmlns:a16="http://schemas.microsoft.com/office/drawing/2014/main" id="{3C459257-346F-0E6B-2951-1B4F924E5D8B}"/>
              </a:ext>
            </a:extLst>
          </p:cNvPr>
          <p:cNvSpPr/>
          <p:nvPr/>
        </p:nvSpPr>
        <p:spPr>
          <a:xfrm>
            <a:off x="8065467" y="2875579"/>
            <a:ext cx="767384" cy="44513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847202-0EB4-AB62-222C-7A456A73297D}"/>
              </a:ext>
            </a:extLst>
          </p:cNvPr>
          <p:cNvSpPr txBox="1"/>
          <p:nvPr/>
        </p:nvSpPr>
        <p:spPr>
          <a:xfrm>
            <a:off x="7329282" y="1774311"/>
            <a:ext cx="2232027" cy="461665"/>
          </a:xfrm>
          <a:prstGeom prst="rect">
            <a:avLst/>
          </a:prstGeom>
          <a:noFill/>
        </p:spPr>
        <p:txBody>
          <a:bodyPr wrap="square" rtlCol="0">
            <a:spAutoFit/>
          </a:bodyPr>
          <a:lstStyle/>
          <a:p>
            <a:pPr algn="ctr"/>
            <a:r>
              <a:rPr lang="en-US" sz="1200" dirty="0">
                <a:solidFill>
                  <a:srgbClr val="C00000"/>
                </a:solidFill>
              </a:rPr>
              <a:t>Exclusion indicator </a:t>
            </a:r>
          </a:p>
          <a:p>
            <a:pPr algn="ctr"/>
            <a:r>
              <a:rPr lang="en-US" sz="1200" dirty="0">
                <a:solidFill>
                  <a:srgbClr val="C00000"/>
                </a:solidFill>
              </a:rPr>
              <a:t>(1 = excluded, 0 = not excluded)</a:t>
            </a:r>
          </a:p>
        </p:txBody>
      </p:sp>
      <p:cxnSp>
        <p:nvCxnSpPr>
          <p:cNvPr id="15" name="Straight Arrow Connector 14">
            <a:extLst>
              <a:ext uri="{FF2B5EF4-FFF2-40B4-BE49-F238E27FC236}">
                <a16:creationId xmlns:a16="http://schemas.microsoft.com/office/drawing/2014/main" id="{BDA92FD9-B538-7A24-5F7F-D51559F0CEEE}"/>
              </a:ext>
            </a:extLst>
          </p:cNvPr>
          <p:cNvCxnSpPr>
            <a:cxnSpLocks/>
          </p:cNvCxnSpPr>
          <p:nvPr/>
        </p:nvCxnSpPr>
        <p:spPr>
          <a:xfrm flipV="1">
            <a:off x="8445296" y="2268919"/>
            <a:ext cx="0" cy="608275"/>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746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Interpretation</a:t>
            </a:r>
          </a:p>
        </p:txBody>
      </p:sp>
      <p:pic>
        <p:nvPicPr>
          <p:cNvPr id="6" name="Picture 5" descr="Graphical user interface, text, application, email&#10;&#10;Description automatically generated">
            <a:extLst>
              <a:ext uri="{FF2B5EF4-FFF2-40B4-BE49-F238E27FC236}">
                <a16:creationId xmlns:a16="http://schemas.microsoft.com/office/drawing/2014/main" id="{7642A4C3-BC86-BD20-D56E-57E95249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814" y="1505527"/>
            <a:ext cx="5885872" cy="5126405"/>
          </a:xfrm>
          <a:prstGeom prst="rect">
            <a:avLst/>
          </a:prstGeom>
          <a:ln>
            <a:solidFill>
              <a:schemeClr val="tx1"/>
            </a:solidFill>
          </a:ln>
        </p:spPr>
      </p:pic>
      <p:grpSp>
        <p:nvGrpSpPr>
          <p:cNvPr id="33" name="Group 32">
            <a:extLst>
              <a:ext uri="{FF2B5EF4-FFF2-40B4-BE49-F238E27FC236}">
                <a16:creationId xmlns:a16="http://schemas.microsoft.com/office/drawing/2014/main" id="{A32A7739-4293-EBED-F109-DB7D527EC32C}"/>
              </a:ext>
            </a:extLst>
          </p:cNvPr>
          <p:cNvGrpSpPr/>
          <p:nvPr/>
        </p:nvGrpSpPr>
        <p:grpSpPr>
          <a:xfrm>
            <a:off x="1802592" y="1628123"/>
            <a:ext cx="5606613" cy="307777"/>
            <a:chOff x="1802592" y="1628123"/>
            <a:chExt cx="5606613" cy="307777"/>
          </a:xfrm>
        </p:grpSpPr>
        <p:sp>
          <p:nvSpPr>
            <p:cNvPr id="9" name="Rectangle 8">
              <a:extLst>
                <a:ext uri="{FF2B5EF4-FFF2-40B4-BE49-F238E27FC236}">
                  <a16:creationId xmlns:a16="http://schemas.microsoft.com/office/drawing/2014/main" id="{1DF783FB-A88E-15AB-D1E3-E04F238E023E}"/>
                </a:ext>
              </a:extLst>
            </p:cNvPr>
            <p:cNvSpPr/>
            <p:nvPr/>
          </p:nvSpPr>
          <p:spPr>
            <a:xfrm>
              <a:off x="6096000" y="1721420"/>
              <a:ext cx="1313205" cy="13893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4C2CAEC4-F99B-3810-56B7-DC190E76C9B7}"/>
                </a:ext>
              </a:extLst>
            </p:cNvPr>
            <p:cNvCxnSpPr>
              <a:cxnSpLocks/>
              <a:stCxn id="9" idx="1"/>
            </p:cNvCxnSpPr>
            <p:nvPr/>
          </p:nvCxnSpPr>
          <p:spPr>
            <a:xfrm flipH="1" flipV="1">
              <a:off x="4619715" y="1788362"/>
              <a:ext cx="1476285" cy="252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8E6CDF-E6CC-52D1-CF91-95A51475AE52}"/>
                </a:ext>
              </a:extLst>
            </p:cNvPr>
            <p:cNvSpPr txBox="1"/>
            <p:nvPr/>
          </p:nvSpPr>
          <p:spPr>
            <a:xfrm>
              <a:off x="1802592" y="1628123"/>
              <a:ext cx="3331473" cy="307777"/>
            </a:xfrm>
            <a:prstGeom prst="rect">
              <a:avLst/>
            </a:prstGeom>
            <a:noFill/>
            <a:ln>
              <a:noFill/>
            </a:ln>
          </p:spPr>
          <p:txBody>
            <a:bodyPr wrap="square" rtlCol="0">
              <a:spAutoFit/>
            </a:bodyPr>
            <a:lstStyle/>
            <a:p>
              <a:pPr algn="ctr"/>
              <a:r>
                <a:rPr lang="en-US" sz="1400" b="1" dirty="0"/>
                <a:t>High-level summary of results</a:t>
              </a:r>
            </a:p>
          </p:txBody>
        </p:sp>
      </p:grpSp>
    </p:spTree>
    <p:extLst>
      <p:ext uri="{BB962C8B-B14F-4D97-AF65-F5344CB8AC3E}">
        <p14:creationId xmlns:p14="http://schemas.microsoft.com/office/powerpoint/2010/main" val="37010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Interpretation</a:t>
            </a:r>
          </a:p>
        </p:txBody>
      </p:sp>
      <p:pic>
        <p:nvPicPr>
          <p:cNvPr id="10" name="Picture 9">
            <a:extLst>
              <a:ext uri="{FF2B5EF4-FFF2-40B4-BE49-F238E27FC236}">
                <a16:creationId xmlns:a16="http://schemas.microsoft.com/office/drawing/2014/main" id="{5E9D6B0A-ADA4-6CA3-B1AB-C14EB9D77A8E}"/>
              </a:ext>
            </a:extLst>
          </p:cNvPr>
          <p:cNvPicPr>
            <a:picLocks noChangeAspect="1"/>
          </p:cNvPicPr>
          <p:nvPr/>
        </p:nvPicPr>
        <p:blipFill>
          <a:blip r:embed="rId3"/>
          <a:stretch>
            <a:fillRect/>
          </a:stretch>
        </p:blipFill>
        <p:spPr>
          <a:xfrm>
            <a:off x="3699465" y="1405665"/>
            <a:ext cx="4793069" cy="5325633"/>
          </a:xfrm>
          <a:prstGeom prst="rect">
            <a:avLst/>
          </a:prstGeom>
          <a:ln>
            <a:solidFill>
              <a:schemeClr val="tx1"/>
            </a:solidFill>
          </a:ln>
        </p:spPr>
      </p:pic>
      <p:pic>
        <p:nvPicPr>
          <p:cNvPr id="12" name="Picture 11">
            <a:extLst>
              <a:ext uri="{FF2B5EF4-FFF2-40B4-BE49-F238E27FC236}">
                <a16:creationId xmlns:a16="http://schemas.microsoft.com/office/drawing/2014/main" id="{63624A14-2CC7-14A2-13C2-C36C83562C11}"/>
              </a:ext>
            </a:extLst>
          </p:cNvPr>
          <p:cNvPicPr>
            <a:picLocks noChangeAspect="1"/>
          </p:cNvPicPr>
          <p:nvPr/>
        </p:nvPicPr>
        <p:blipFill>
          <a:blip r:embed="rId4"/>
          <a:stretch>
            <a:fillRect/>
          </a:stretch>
        </p:blipFill>
        <p:spPr>
          <a:xfrm>
            <a:off x="6305979" y="2725582"/>
            <a:ext cx="4679442" cy="2370507"/>
          </a:xfrm>
          <a:prstGeom prst="rect">
            <a:avLst/>
          </a:prstGeom>
          <a:ln>
            <a:solidFill>
              <a:schemeClr val="tx1"/>
            </a:solidFill>
          </a:ln>
        </p:spPr>
      </p:pic>
      <p:sp>
        <p:nvSpPr>
          <p:cNvPr id="13" name="Rectangle 12">
            <a:extLst>
              <a:ext uri="{FF2B5EF4-FFF2-40B4-BE49-F238E27FC236}">
                <a16:creationId xmlns:a16="http://schemas.microsoft.com/office/drawing/2014/main" id="{E48827C9-64E4-44B3-6F92-F5C0A0C38B8E}"/>
              </a:ext>
            </a:extLst>
          </p:cNvPr>
          <p:cNvSpPr/>
          <p:nvPr/>
        </p:nvSpPr>
        <p:spPr>
          <a:xfrm>
            <a:off x="3699465" y="4373217"/>
            <a:ext cx="2396535" cy="13517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F75EFC-D4D7-36AC-BF86-01B2A639340D}"/>
              </a:ext>
            </a:extLst>
          </p:cNvPr>
          <p:cNvSpPr/>
          <p:nvPr/>
        </p:nvSpPr>
        <p:spPr>
          <a:xfrm>
            <a:off x="6305979" y="4333460"/>
            <a:ext cx="3760373" cy="23853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E4A50C-2A79-700B-D2DA-2BAA6AFC6338}"/>
              </a:ext>
            </a:extLst>
          </p:cNvPr>
          <p:cNvSpPr/>
          <p:nvPr/>
        </p:nvSpPr>
        <p:spPr>
          <a:xfrm>
            <a:off x="6305979" y="2714154"/>
            <a:ext cx="1764595" cy="18012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Interpretation</a:t>
            </a:r>
          </a:p>
        </p:txBody>
      </p:sp>
      <p:sp>
        <p:nvSpPr>
          <p:cNvPr id="6" name="Content Placeholder 18">
            <a:extLst>
              <a:ext uri="{FF2B5EF4-FFF2-40B4-BE49-F238E27FC236}">
                <a16:creationId xmlns:a16="http://schemas.microsoft.com/office/drawing/2014/main" id="{119C3000-4C54-ED0C-86FF-D593F807B45B}"/>
              </a:ext>
            </a:extLst>
          </p:cNvPr>
          <p:cNvSpPr>
            <a:spLocks noGrp="1"/>
          </p:cNvSpPr>
          <p:nvPr>
            <p:ph idx="1"/>
          </p:nvPr>
        </p:nvSpPr>
        <p:spPr>
          <a:xfrm>
            <a:off x="897469" y="1498600"/>
            <a:ext cx="10972800" cy="5053119"/>
          </a:xfrm>
        </p:spPr>
        <p:txBody>
          <a:bodyPr>
            <a:normAutofit/>
          </a:bodyPr>
          <a:lstStyle/>
          <a:p>
            <a:r>
              <a:rPr lang="en-US" sz="2000" dirty="0"/>
              <a:t>Explore reports where your center is in the top 25</a:t>
            </a:r>
            <a:r>
              <a:rPr lang="en-US" sz="2000" baseline="30000" dirty="0"/>
              <a:t>th</a:t>
            </a:r>
            <a:r>
              <a:rPr lang="en-US" sz="2000" dirty="0"/>
              <a:t> percentile or bottom 25</a:t>
            </a:r>
            <a:r>
              <a:rPr lang="en-US" sz="2000" baseline="30000" dirty="0"/>
              <a:t>th</a:t>
            </a:r>
            <a:r>
              <a:rPr lang="en-US" sz="2000" dirty="0"/>
              <a:t> percentile</a:t>
            </a:r>
          </a:p>
          <a:p>
            <a:endParaRPr lang="en-US" sz="2000" dirty="0"/>
          </a:p>
          <a:p>
            <a:pPr marL="457200" lvl="1" indent="0">
              <a:buNone/>
            </a:pPr>
            <a:endParaRPr lang="en-US" sz="2400" dirty="0"/>
          </a:p>
        </p:txBody>
      </p:sp>
    </p:spTree>
    <p:extLst>
      <p:ext uri="{BB962C8B-B14F-4D97-AF65-F5344CB8AC3E}">
        <p14:creationId xmlns:p14="http://schemas.microsoft.com/office/powerpoint/2010/main" val="56345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Interpretation</a:t>
            </a:r>
          </a:p>
        </p:txBody>
      </p:sp>
      <p:sp>
        <p:nvSpPr>
          <p:cNvPr id="5" name="Content Placeholder 1">
            <a:extLst>
              <a:ext uri="{FF2B5EF4-FFF2-40B4-BE49-F238E27FC236}">
                <a16:creationId xmlns:a16="http://schemas.microsoft.com/office/drawing/2014/main" id="{66136F36-073B-9473-CFED-E59829FEE0CB}"/>
              </a:ext>
            </a:extLst>
          </p:cNvPr>
          <p:cNvSpPr>
            <a:spLocks noGrp="1"/>
          </p:cNvSpPr>
          <p:nvPr>
            <p:ph idx="1"/>
          </p:nvPr>
        </p:nvSpPr>
        <p:spPr>
          <a:xfrm>
            <a:off x="897469" y="1498601"/>
            <a:ext cx="10972800" cy="4089400"/>
          </a:xfrm>
        </p:spPr>
        <p:txBody>
          <a:bodyPr>
            <a:normAutofit/>
          </a:bodyPr>
          <a:lstStyle/>
          <a:p>
            <a:r>
              <a:rPr lang="en-US" sz="2000" dirty="0"/>
              <a:t>Color highlights emphasize a center’s location at the “extreme” ends of the overall VQI distribution</a:t>
            </a:r>
          </a:p>
          <a:p>
            <a:pPr marL="0" indent="0">
              <a:buNone/>
            </a:pPr>
            <a:endParaRPr lang="en-US" dirty="0"/>
          </a:p>
          <a:p>
            <a:r>
              <a:rPr lang="en-US" sz="2000" dirty="0"/>
              <a:t>Must proceed with caution when interpreting results</a:t>
            </a:r>
          </a:p>
          <a:p>
            <a:pPr lvl="1"/>
            <a:r>
              <a:rPr lang="en-US" sz="1800" dirty="0"/>
              <a:t>Coral doesn’t necessarily mean “bad”</a:t>
            </a:r>
          </a:p>
          <a:p>
            <a:pPr lvl="1"/>
            <a:r>
              <a:rPr lang="en-US" sz="1800" dirty="0"/>
              <a:t>Blue doesn’t necessarily mean “good”</a:t>
            </a:r>
          </a:p>
          <a:p>
            <a:endParaRPr lang="en-US" dirty="0"/>
          </a:p>
          <a:p>
            <a:endParaRPr lang="en-US" dirty="0"/>
          </a:p>
          <a:p>
            <a:endParaRPr lang="en-US" dirty="0"/>
          </a:p>
          <a:p>
            <a:pPr marL="0" indent="0">
              <a:buNone/>
            </a:pPr>
            <a:endParaRPr lang="en-US" dirty="0"/>
          </a:p>
          <a:p>
            <a:endParaRPr lang="en-US" dirty="0"/>
          </a:p>
          <a:p>
            <a:endParaRPr lang="en-US" dirty="0"/>
          </a:p>
        </p:txBody>
      </p:sp>
      <p:pic>
        <p:nvPicPr>
          <p:cNvPr id="9" name="Picture 8">
            <a:extLst>
              <a:ext uri="{FF2B5EF4-FFF2-40B4-BE49-F238E27FC236}">
                <a16:creationId xmlns:a16="http://schemas.microsoft.com/office/drawing/2014/main" id="{1692EE18-2995-6CFE-F1BF-C2FB3126DF4D}"/>
              </a:ext>
            </a:extLst>
          </p:cNvPr>
          <p:cNvPicPr>
            <a:picLocks noChangeAspect="1"/>
          </p:cNvPicPr>
          <p:nvPr/>
        </p:nvPicPr>
        <p:blipFill>
          <a:blip r:embed="rId3"/>
          <a:stretch>
            <a:fillRect/>
          </a:stretch>
        </p:blipFill>
        <p:spPr>
          <a:xfrm>
            <a:off x="6844032" y="3597241"/>
            <a:ext cx="4907377" cy="2926599"/>
          </a:xfrm>
          <a:prstGeom prst="rect">
            <a:avLst/>
          </a:prstGeom>
          <a:ln>
            <a:solidFill>
              <a:schemeClr val="tx1"/>
            </a:solidFill>
          </a:ln>
        </p:spPr>
      </p:pic>
      <p:sp>
        <p:nvSpPr>
          <p:cNvPr id="10" name="TextBox 9">
            <a:extLst>
              <a:ext uri="{FF2B5EF4-FFF2-40B4-BE49-F238E27FC236}">
                <a16:creationId xmlns:a16="http://schemas.microsoft.com/office/drawing/2014/main" id="{18CF8277-7E37-2891-4FE1-8B54572A7553}"/>
              </a:ext>
            </a:extLst>
          </p:cNvPr>
          <p:cNvSpPr txBox="1"/>
          <p:nvPr/>
        </p:nvSpPr>
        <p:spPr>
          <a:xfrm>
            <a:off x="9330909" y="3676560"/>
            <a:ext cx="2385960" cy="246221"/>
          </a:xfrm>
          <a:prstGeom prst="rect">
            <a:avLst/>
          </a:prstGeom>
          <a:noFill/>
          <a:ln>
            <a:noFill/>
          </a:ln>
        </p:spPr>
        <p:txBody>
          <a:bodyPr wrap="square" rtlCol="0">
            <a:spAutoFit/>
          </a:bodyPr>
          <a:lstStyle/>
          <a:p>
            <a:r>
              <a:rPr lang="en-US" sz="1000" dirty="0">
                <a:hlinkClick r:id="rId4"/>
              </a:rPr>
              <a:t>https://www.vqi.org/resources/reporting</a:t>
            </a:r>
            <a:endParaRPr lang="en-US" sz="1000" dirty="0"/>
          </a:p>
        </p:txBody>
      </p:sp>
    </p:spTree>
    <p:extLst>
      <p:ext uri="{BB962C8B-B14F-4D97-AF65-F5344CB8AC3E}">
        <p14:creationId xmlns:p14="http://schemas.microsoft.com/office/powerpoint/2010/main" val="50945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Interpretation</a:t>
            </a:r>
          </a:p>
        </p:txBody>
      </p:sp>
      <p:sp>
        <p:nvSpPr>
          <p:cNvPr id="6" name="Content Placeholder 18">
            <a:extLst>
              <a:ext uri="{FF2B5EF4-FFF2-40B4-BE49-F238E27FC236}">
                <a16:creationId xmlns:a16="http://schemas.microsoft.com/office/drawing/2014/main" id="{119C3000-4C54-ED0C-86FF-D593F807B45B}"/>
              </a:ext>
            </a:extLst>
          </p:cNvPr>
          <p:cNvSpPr>
            <a:spLocks noGrp="1"/>
          </p:cNvSpPr>
          <p:nvPr>
            <p:ph idx="1"/>
          </p:nvPr>
        </p:nvSpPr>
        <p:spPr>
          <a:xfrm>
            <a:off x="897469" y="1498600"/>
            <a:ext cx="10972800" cy="5053119"/>
          </a:xfrm>
        </p:spPr>
        <p:txBody>
          <a:bodyPr>
            <a:normAutofit/>
          </a:bodyPr>
          <a:lstStyle/>
          <a:p>
            <a:r>
              <a:rPr lang="en-US" sz="2000" dirty="0"/>
              <a:t>Explore reports where your center is in the top 25</a:t>
            </a:r>
            <a:r>
              <a:rPr lang="en-US" sz="2000" baseline="30000" dirty="0"/>
              <a:t>th</a:t>
            </a:r>
            <a:r>
              <a:rPr lang="en-US" sz="2000" dirty="0"/>
              <a:t> percentile or bottom 25</a:t>
            </a:r>
            <a:r>
              <a:rPr lang="en-US" sz="2000" baseline="30000" dirty="0"/>
              <a:t>th</a:t>
            </a:r>
            <a:r>
              <a:rPr lang="en-US" sz="2000" dirty="0"/>
              <a:t> percentile</a:t>
            </a:r>
          </a:p>
          <a:p>
            <a:endParaRPr lang="en-US" sz="2000" dirty="0"/>
          </a:p>
          <a:p>
            <a:r>
              <a:rPr lang="en-US" sz="2000" dirty="0"/>
              <a:t>Explore reports where your center’s results are statistically significant</a:t>
            </a:r>
          </a:p>
          <a:p>
            <a:pPr lvl="1"/>
            <a:r>
              <a:rPr lang="en-US" sz="1600" dirty="0"/>
              <a:t>Is your center’s rate significantly different than your region’s rate?</a:t>
            </a:r>
          </a:p>
          <a:p>
            <a:pPr lvl="1"/>
            <a:r>
              <a:rPr lang="en-US" sz="1600" dirty="0"/>
              <a:t>Is your center’s observed rate significantly different than your center’s expected rate?</a:t>
            </a:r>
          </a:p>
          <a:p>
            <a:pPr marL="914400" lvl="2" indent="0">
              <a:buNone/>
            </a:pPr>
            <a:endParaRPr lang="en-US" sz="2000" dirty="0"/>
          </a:p>
          <a:p>
            <a:r>
              <a:rPr lang="en-US" sz="2000" dirty="0"/>
              <a:t>Explore long-term visual trends</a:t>
            </a:r>
          </a:p>
          <a:p>
            <a:pPr lvl="1"/>
            <a:r>
              <a:rPr lang="en-US" sz="1600" dirty="0"/>
              <a:t>No p-values or </a:t>
            </a:r>
            <a:r>
              <a:rPr lang="en-US" sz="1600"/>
              <a:t>percentiles necessary!</a:t>
            </a:r>
            <a:endParaRPr lang="en-US" sz="1600" dirty="0"/>
          </a:p>
          <a:p>
            <a:pPr marL="457200" lvl="1" indent="0">
              <a:buNone/>
            </a:pPr>
            <a:endParaRPr lang="en-US" sz="2400" dirty="0"/>
          </a:p>
        </p:txBody>
      </p:sp>
      <p:sp>
        <p:nvSpPr>
          <p:cNvPr id="2" name="Rectangle 1">
            <a:extLst>
              <a:ext uri="{FF2B5EF4-FFF2-40B4-BE49-F238E27FC236}">
                <a16:creationId xmlns:a16="http://schemas.microsoft.com/office/drawing/2014/main" id="{11000717-0F80-975F-BDD3-D15F43B9D00F}"/>
              </a:ext>
            </a:extLst>
          </p:cNvPr>
          <p:cNvSpPr/>
          <p:nvPr/>
        </p:nvSpPr>
        <p:spPr>
          <a:xfrm>
            <a:off x="1277502" y="2607367"/>
            <a:ext cx="7663299" cy="62724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693D1-1F31-145D-614B-BAD2D47B3F23}"/>
              </a:ext>
            </a:extLst>
          </p:cNvPr>
          <p:cNvSpPr txBox="1"/>
          <p:nvPr/>
        </p:nvSpPr>
        <p:spPr>
          <a:xfrm>
            <a:off x="9022689" y="2666424"/>
            <a:ext cx="710270" cy="461665"/>
          </a:xfrm>
          <a:prstGeom prst="rect">
            <a:avLst/>
          </a:prstGeom>
          <a:noFill/>
        </p:spPr>
        <p:txBody>
          <a:bodyPr wrap="square" rtlCol="0">
            <a:spAutoFit/>
          </a:bodyPr>
          <a:lstStyle/>
          <a:p>
            <a:r>
              <a:rPr lang="en-US" sz="2400" dirty="0">
                <a:solidFill>
                  <a:srgbClr val="C00000"/>
                </a:solidFill>
              </a:rPr>
              <a:t>YES</a:t>
            </a:r>
            <a:endParaRPr lang="en-US" dirty="0">
              <a:solidFill>
                <a:srgbClr val="C00000"/>
              </a:solidFill>
            </a:endParaRPr>
          </a:p>
        </p:txBody>
      </p:sp>
      <p:pic>
        <p:nvPicPr>
          <p:cNvPr id="10" name="Picture 9">
            <a:extLst>
              <a:ext uri="{FF2B5EF4-FFF2-40B4-BE49-F238E27FC236}">
                <a16:creationId xmlns:a16="http://schemas.microsoft.com/office/drawing/2014/main" id="{E561E86C-4DCA-63ED-3EAA-94F9944BE8AE}"/>
              </a:ext>
            </a:extLst>
          </p:cNvPr>
          <p:cNvPicPr>
            <a:picLocks noChangeAspect="1"/>
          </p:cNvPicPr>
          <p:nvPr/>
        </p:nvPicPr>
        <p:blipFill>
          <a:blip r:embed="rId3"/>
          <a:stretch>
            <a:fillRect/>
          </a:stretch>
        </p:blipFill>
        <p:spPr>
          <a:xfrm>
            <a:off x="5150095" y="3429000"/>
            <a:ext cx="6832562" cy="3238500"/>
          </a:xfrm>
          <a:prstGeom prst="rect">
            <a:avLst/>
          </a:prstGeom>
          <a:ln>
            <a:solidFill>
              <a:schemeClr val="tx1"/>
            </a:solidFill>
          </a:ln>
        </p:spPr>
      </p:pic>
      <p:pic>
        <p:nvPicPr>
          <p:cNvPr id="17" name="Picture 16">
            <a:extLst>
              <a:ext uri="{FF2B5EF4-FFF2-40B4-BE49-F238E27FC236}">
                <a16:creationId xmlns:a16="http://schemas.microsoft.com/office/drawing/2014/main" id="{3BB8F20B-9B6E-2536-3583-75B0E084A726}"/>
              </a:ext>
            </a:extLst>
          </p:cNvPr>
          <p:cNvPicPr>
            <a:picLocks noChangeAspect="1"/>
          </p:cNvPicPr>
          <p:nvPr/>
        </p:nvPicPr>
        <p:blipFill>
          <a:blip r:embed="rId4"/>
          <a:stretch>
            <a:fillRect/>
          </a:stretch>
        </p:blipFill>
        <p:spPr>
          <a:xfrm>
            <a:off x="5150095" y="3452232"/>
            <a:ext cx="6832562" cy="3211969"/>
          </a:xfrm>
          <a:prstGeom prst="rect">
            <a:avLst/>
          </a:prstGeom>
          <a:ln>
            <a:solidFill>
              <a:schemeClr val="tx1"/>
            </a:solidFill>
          </a:ln>
        </p:spPr>
      </p:pic>
    </p:spTree>
    <p:extLst>
      <p:ext uri="{BB962C8B-B14F-4D97-AF65-F5344CB8AC3E}">
        <p14:creationId xmlns:p14="http://schemas.microsoft.com/office/powerpoint/2010/main" val="82337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Background</a:t>
            </a:r>
          </a:p>
        </p:txBody>
      </p:sp>
      <p:sp>
        <p:nvSpPr>
          <p:cNvPr id="5" name="Content Placeholder 18">
            <a:extLst>
              <a:ext uri="{FF2B5EF4-FFF2-40B4-BE49-F238E27FC236}">
                <a16:creationId xmlns:a16="http://schemas.microsoft.com/office/drawing/2014/main" id="{0CDDEAAC-AB89-5769-7B8B-E825B2E60625}"/>
              </a:ext>
            </a:extLst>
          </p:cNvPr>
          <p:cNvSpPr>
            <a:spLocks noGrp="1"/>
          </p:cNvSpPr>
          <p:nvPr>
            <p:ph idx="1"/>
          </p:nvPr>
        </p:nvSpPr>
        <p:spPr>
          <a:xfrm>
            <a:off x="897469" y="1498600"/>
            <a:ext cx="10972800" cy="5053119"/>
          </a:xfrm>
        </p:spPr>
        <p:txBody>
          <a:bodyPr>
            <a:normAutofit/>
          </a:bodyPr>
          <a:lstStyle/>
          <a:p>
            <a:r>
              <a:rPr lang="en-US" sz="2800" dirty="0"/>
              <a:t>Cornerstone of VQI regional quality group meetings</a:t>
            </a:r>
          </a:p>
          <a:p>
            <a:endParaRPr lang="en-US" sz="2800" dirty="0"/>
          </a:p>
          <a:p>
            <a:r>
              <a:rPr lang="en-US" sz="2800" dirty="0"/>
              <a:t>Targeted, comparative results and benchmarks</a:t>
            </a:r>
          </a:p>
          <a:p>
            <a:pPr lvl="1"/>
            <a:r>
              <a:rPr lang="en-US" sz="2400" dirty="0"/>
              <a:t>Currently 27 key measures</a:t>
            </a:r>
          </a:p>
          <a:p>
            <a:pPr marL="914400" lvl="2" indent="0">
              <a:buNone/>
            </a:pPr>
            <a:endParaRPr lang="en-US" sz="2000" dirty="0"/>
          </a:p>
          <a:p>
            <a:r>
              <a:rPr lang="en-US" sz="2800" dirty="0"/>
              <a:t>Peri-operative outcomes </a:t>
            </a:r>
            <a:r>
              <a:rPr lang="en-US" sz="2800" u="sng" dirty="0"/>
              <a:t>and</a:t>
            </a:r>
            <a:r>
              <a:rPr lang="en-US" sz="2800" dirty="0"/>
              <a:t> long-term (9-21 month) outcomes</a:t>
            </a:r>
          </a:p>
          <a:p>
            <a:pPr lvl="1"/>
            <a:r>
              <a:rPr lang="en-US" sz="2400" dirty="0"/>
              <a:t>Process measures and complications</a:t>
            </a:r>
          </a:p>
          <a:p>
            <a:pPr marL="457200" lvl="1" indent="0">
              <a:buNone/>
            </a:pPr>
            <a:endParaRPr lang="en-US" sz="2400" dirty="0"/>
          </a:p>
          <a:p>
            <a:r>
              <a:rPr lang="en-US" sz="2800" dirty="0"/>
              <a:t>2 reports per year (Spring and Fall)</a:t>
            </a:r>
          </a:p>
        </p:txBody>
      </p:sp>
    </p:spTree>
    <p:extLst>
      <p:ext uri="{BB962C8B-B14F-4D97-AF65-F5344CB8AC3E}">
        <p14:creationId xmlns:p14="http://schemas.microsoft.com/office/powerpoint/2010/main" val="120519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Structure</a:t>
            </a:r>
          </a:p>
        </p:txBody>
      </p:sp>
      <p:pic>
        <p:nvPicPr>
          <p:cNvPr id="6" name="Picture 5" descr="Graphical user interface, text, application, email&#10;&#10;Description automatically generated">
            <a:extLst>
              <a:ext uri="{FF2B5EF4-FFF2-40B4-BE49-F238E27FC236}">
                <a16:creationId xmlns:a16="http://schemas.microsoft.com/office/drawing/2014/main" id="{7642A4C3-BC86-BD20-D56E-57E95249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814" y="1505527"/>
            <a:ext cx="5885872" cy="5126405"/>
          </a:xfrm>
          <a:prstGeom prst="rect">
            <a:avLst/>
          </a:prstGeom>
          <a:ln>
            <a:solidFill>
              <a:schemeClr val="tx1"/>
            </a:solidFill>
          </a:ln>
        </p:spPr>
      </p:pic>
      <p:grpSp>
        <p:nvGrpSpPr>
          <p:cNvPr id="20" name="Group 19">
            <a:extLst>
              <a:ext uri="{FF2B5EF4-FFF2-40B4-BE49-F238E27FC236}">
                <a16:creationId xmlns:a16="http://schemas.microsoft.com/office/drawing/2014/main" id="{CD21C21E-BA75-04C5-A075-D0446AE733EF}"/>
              </a:ext>
            </a:extLst>
          </p:cNvPr>
          <p:cNvGrpSpPr/>
          <p:nvPr/>
        </p:nvGrpSpPr>
        <p:grpSpPr>
          <a:xfrm>
            <a:off x="1715587" y="1477756"/>
            <a:ext cx="5693618" cy="5088507"/>
            <a:chOff x="1715587" y="1477756"/>
            <a:chExt cx="5693618" cy="5088507"/>
          </a:xfrm>
        </p:grpSpPr>
        <p:sp>
          <p:nvSpPr>
            <p:cNvPr id="8" name="Rectangle 7">
              <a:extLst>
                <a:ext uri="{FF2B5EF4-FFF2-40B4-BE49-F238E27FC236}">
                  <a16:creationId xmlns:a16="http://schemas.microsoft.com/office/drawing/2014/main" id="{4EEECBF6-A634-D5B3-992F-60597DEF4CD9}"/>
                </a:ext>
              </a:extLst>
            </p:cNvPr>
            <p:cNvSpPr/>
            <p:nvPr/>
          </p:nvSpPr>
          <p:spPr>
            <a:xfrm>
              <a:off x="6096001" y="1550691"/>
              <a:ext cx="1313204" cy="5015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DDF26C-1B4B-DB49-85F6-7732D4A63D63}"/>
                </a:ext>
              </a:extLst>
            </p:cNvPr>
            <p:cNvGrpSpPr/>
            <p:nvPr/>
          </p:nvGrpSpPr>
          <p:grpSpPr>
            <a:xfrm>
              <a:off x="1715587" y="1477756"/>
              <a:ext cx="4380413" cy="307777"/>
              <a:chOff x="1715587" y="1477756"/>
              <a:chExt cx="4380413" cy="307777"/>
            </a:xfrm>
          </p:grpSpPr>
          <p:cxnSp>
            <p:nvCxnSpPr>
              <p:cNvPr id="14" name="Straight Arrow Connector 13">
                <a:extLst>
                  <a:ext uri="{FF2B5EF4-FFF2-40B4-BE49-F238E27FC236}">
                    <a16:creationId xmlns:a16="http://schemas.microsoft.com/office/drawing/2014/main" id="{DE3E5DEA-29FF-D683-3A69-82CCC6E87E39}"/>
                  </a:ext>
                </a:extLst>
              </p:cNvPr>
              <p:cNvCxnSpPr>
                <a:cxnSpLocks/>
              </p:cNvCxnSpPr>
              <p:nvPr/>
            </p:nvCxnSpPr>
            <p:spPr>
              <a:xfrm flipH="1">
                <a:off x="4332070" y="1631645"/>
                <a:ext cx="1763930" cy="247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0F14AD-3C61-2D20-5248-1CDF5D4A9899}"/>
                  </a:ext>
                </a:extLst>
              </p:cNvPr>
              <p:cNvSpPr txBox="1"/>
              <p:nvPr/>
            </p:nvSpPr>
            <p:spPr>
              <a:xfrm>
                <a:off x="1715587" y="1477756"/>
                <a:ext cx="2616482" cy="307777"/>
              </a:xfrm>
              <a:prstGeom prst="rect">
                <a:avLst/>
              </a:prstGeom>
              <a:noFill/>
              <a:ln>
                <a:noFill/>
              </a:ln>
            </p:spPr>
            <p:txBody>
              <a:bodyPr wrap="square" rtlCol="0">
                <a:spAutoFit/>
              </a:bodyPr>
              <a:lstStyle/>
              <a:p>
                <a:pPr algn="ctr"/>
                <a:r>
                  <a:rPr lang="en-US" sz="1400" b="1" dirty="0"/>
                  <a:t>Table of Contents for Navigation</a:t>
                </a:r>
              </a:p>
            </p:txBody>
          </p:sp>
        </p:grpSp>
      </p:grpSp>
      <p:grpSp>
        <p:nvGrpSpPr>
          <p:cNvPr id="33" name="Group 32">
            <a:extLst>
              <a:ext uri="{FF2B5EF4-FFF2-40B4-BE49-F238E27FC236}">
                <a16:creationId xmlns:a16="http://schemas.microsoft.com/office/drawing/2014/main" id="{A32A7739-4293-EBED-F109-DB7D527EC32C}"/>
              </a:ext>
            </a:extLst>
          </p:cNvPr>
          <p:cNvGrpSpPr/>
          <p:nvPr/>
        </p:nvGrpSpPr>
        <p:grpSpPr>
          <a:xfrm>
            <a:off x="1358092" y="1715070"/>
            <a:ext cx="6051113" cy="4692554"/>
            <a:chOff x="1358092" y="1715070"/>
            <a:chExt cx="6051113" cy="4692554"/>
          </a:xfrm>
        </p:grpSpPr>
        <p:sp>
          <p:nvSpPr>
            <p:cNvPr id="18" name="Rectangle 17">
              <a:extLst>
                <a:ext uri="{FF2B5EF4-FFF2-40B4-BE49-F238E27FC236}">
                  <a16:creationId xmlns:a16="http://schemas.microsoft.com/office/drawing/2014/main" id="{145D62E1-9079-825F-7142-77C471F31407}"/>
                </a:ext>
              </a:extLst>
            </p:cNvPr>
            <p:cNvSpPr/>
            <p:nvPr/>
          </p:nvSpPr>
          <p:spPr>
            <a:xfrm>
              <a:off x="6096000" y="2324454"/>
              <a:ext cx="1313205" cy="40831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F783FB-A88E-15AB-D1E3-E04F238E023E}"/>
                </a:ext>
              </a:extLst>
            </p:cNvPr>
            <p:cNvSpPr/>
            <p:nvPr/>
          </p:nvSpPr>
          <p:spPr>
            <a:xfrm>
              <a:off x="6096000" y="1715070"/>
              <a:ext cx="1313205" cy="5754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4C2CAEC4-F99B-3810-56B7-DC190E76C9B7}"/>
                </a:ext>
              </a:extLst>
            </p:cNvPr>
            <p:cNvCxnSpPr>
              <a:cxnSpLocks/>
              <a:endCxn id="7" idx="3"/>
            </p:cNvCxnSpPr>
            <p:nvPr/>
          </p:nvCxnSpPr>
          <p:spPr>
            <a:xfrm flipH="1">
              <a:off x="4689565" y="2007891"/>
              <a:ext cx="1406435" cy="767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8E6CDF-E6CC-52D1-CF91-95A51475AE52}"/>
                </a:ext>
              </a:extLst>
            </p:cNvPr>
            <p:cNvSpPr txBox="1"/>
            <p:nvPr/>
          </p:nvSpPr>
          <p:spPr>
            <a:xfrm>
              <a:off x="1358092" y="1753960"/>
              <a:ext cx="3331473" cy="523220"/>
            </a:xfrm>
            <a:prstGeom prst="rect">
              <a:avLst/>
            </a:prstGeom>
            <a:noFill/>
            <a:ln>
              <a:noFill/>
            </a:ln>
          </p:spPr>
          <p:txBody>
            <a:bodyPr wrap="square" rtlCol="0">
              <a:spAutoFit/>
            </a:bodyPr>
            <a:lstStyle/>
            <a:p>
              <a:pPr algn="ctr"/>
              <a:r>
                <a:rPr lang="en-US" sz="1400" b="1" dirty="0"/>
                <a:t>High-level summary of results, procedure volume, and physician specialty </a:t>
              </a:r>
            </a:p>
          </p:txBody>
        </p:sp>
        <p:cxnSp>
          <p:nvCxnSpPr>
            <p:cNvPr id="25" name="Straight Arrow Connector 24">
              <a:extLst>
                <a:ext uri="{FF2B5EF4-FFF2-40B4-BE49-F238E27FC236}">
                  <a16:creationId xmlns:a16="http://schemas.microsoft.com/office/drawing/2014/main" id="{21E9D5BC-7B21-4777-B63E-6DC42F5BCFA4}"/>
                </a:ext>
              </a:extLst>
            </p:cNvPr>
            <p:cNvCxnSpPr>
              <a:cxnSpLocks/>
              <a:endCxn id="26" idx="3"/>
            </p:cNvCxnSpPr>
            <p:nvPr/>
          </p:nvCxnSpPr>
          <p:spPr>
            <a:xfrm flipH="1" flipV="1">
              <a:off x="4332070" y="4373990"/>
              <a:ext cx="1763930" cy="6058"/>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4E785CB-5314-5D8B-3AC6-F4E98565A849}"/>
                </a:ext>
              </a:extLst>
            </p:cNvPr>
            <p:cNvSpPr txBox="1"/>
            <p:nvPr/>
          </p:nvSpPr>
          <p:spPr>
            <a:xfrm>
              <a:off x="1913346" y="4220101"/>
              <a:ext cx="2418724" cy="307777"/>
            </a:xfrm>
            <a:prstGeom prst="rect">
              <a:avLst/>
            </a:prstGeom>
            <a:noFill/>
            <a:ln>
              <a:noFill/>
            </a:ln>
          </p:spPr>
          <p:txBody>
            <a:bodyPr wrap="square" rtlCol="0">
              <a:spAutoFit/>
            </a:bodyPr>
            <a:lstStyle/>
            <a:p>
              <a:pPr algn="ctr"/>
              <a:r>
                <a:rPr lang="en-US" sz="1400" b="1" dirty="0"/>
                <a:t>Reports for 27 key measures</a:t>
              </a:r>
            </a:p>
          </p:txBody>
        </p:sp>
      </p:grpSp>
    </p:spTree>
    <p:extLst>
      <p:ext uri="{BB962C8B-B14F-4D97-AF65-F5344CB8AC3E}">
        <p14:creationId xmlns:p14="http://schemas.microsoft.com/office/powerpoint/2010/main" val="16121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(1) Report Description and (2) Comparison Table</a:t>
            </a:r>
          </a:p>
        </p:txBody>
      </p:sp>
      <p:pic>
        <p:nvPicPr>
          <p:cNvPr id="3" name="Picture 2">
            <a:extLst>
              <a:ext uri="{FF2B5EF4-FFF2-40B4-BE49-F238E27FC236}">
                <a16:creationId xmlns:a16="http://schemas.microsoft.com/office/drawing/2014/main" id="{5DAC101E-5961-E31E-C646-1937D6640B0F}"/>
              </a:ext>
            </a:extLst>
          </p:cNvPr>
          <p:cNvPicPr>
            <a:picLocks noChangeAspect="1"/>
          </p:cNvPicPr>
          <p:nvPr/>
        </p:nvPicPr>
        <p:blipFill>
          <a:blip r:embed="rId3"/>
          <a:stretch>
            <a:fillRect/>
          </a:stretch>
        </p:blipFill>
        <p:spPr>
          <a:xfrm>
            <a:off x="1393858" y="2224315"/>
            <a:ext cx="6934224" cy="3566885"/>
          </a:xfrm>
          <a:prstGeom prst="rect">
            <a:avLst/>
          </a:prstGeom>
          <a:ln>
            <a:solidFill>
              <a:schemeClr val="tx1"/>
            </a:solidFill>
          </a:ln>
        </p:spPr>
      </p:pic>
      <p:grpSp>
        <p:nvGrpSpPr>
          <p:cNvPr id="5" name="Group 4">
            <a:extLst>
              <a:ext uri="{FF2B5EF4-FFF2-40B4-BE49-F238E27FC236}">
                <a16:creationId xmlns:a16="http://schemas.microsoft.com/office/drawing/2014/main" id="{8F1F6734-7D44-D38F-6321-71FEB8C1B62A}"/>
              </a:ext>
            </a:extLst>
          </p:cNvPr>
          <p:cNvGrpSpPr/>
          <p:nvPr/>
        </p:nvGrpSpPr>
        <p:grpSpPr>
          <a:xfrm>
            <a:off x="1393857" y="2224315"/>
            <a:ext cx="10098548" cy="1894839"/>
            <a:chOff x="1393857" y="2224315"/>
            <a:chExt cx="10098548" cy="1894839"/>
          </a:xfrm>
        </p:grpSpPr>
        <p:sp>
          <p:nvSpPr>
            <p:cNvPr id="6" name="Rectangle 5">
              <a:extLst>
                <a:ext uri="{FF2B5EF4-FFF2-40B4-BE49-F238E27FC236}">
                  <a16:creationId xmlns:a16="http://schemas.microsoft.com/office/drawing/2014/main" id="{9EA79812-AFE7-F117-018C-6D06EEB1F206}"/>
                </a:ext>
              </a:extLst>
            </p:cNvPr>
            <p:cNvSpPr/>
            <p:nvPr/>
          </p:nvSpPr>
          <p:spPr>
            <a:xfrm>
              <a:off x="1393857" y="2224315"/>
              <a:ext cx="6934223" cy="18948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018D167-12E0-8D86-FAD0-64D66D57BE9E}"/>
                </a:ext>
              </a:extLst>
            </p:cNvPr>
            <p:cNvCxnSpPr>
              <a:cxnSpLocks/>
            </p:cNvCxnSpPr>
            <p:nvPr/>
          </p:nvCxnSpPr>
          <p:spPr>
            <a:xfrm>
              <a:off x="8328080" y="2450677"/>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C10AC3-B17E-FB07-A919-1F93628BF38E}"/>
                </a:ext>
              </a:extLst>
            </p:cNvPr>
            <p:cNvSpPr txBox="1"/>
            <p:nvPr/>
          </p:nvSpPr>
          <p:spPr>
            <a:xfrm>
              <a:off x="8653410" y="2265708"/>
              <a:ext cx="2838995" cy="1415772"/>
            </a:xfrm>
            <a:prstGeom prst="rect">
              <a:avLst/>
            </a:prstGeom>
            <a:noFill/>
          </p:spPr>
          <p:txBody>
            <a:bodyPr wrap="square" rtlCol="0">
              <a:spAutoFit/>
            </a:bodyPr>
            <a:lstStyle/>
            <a:p>
              <a:r>
                <a:rPr lang="en-US" u="sng" dirty="0"/>
                <a:t>Report Description</a:t>
              </a:r>
            </a:p>
            <a:p>
              <a:pPr marL="285750" indent="-285750">
                <a:buFontTx/>
                <a:buChar char="-"/>
              </a:pPr>
              <a:r>
                <a:rPr lang="en-US" sz="1600" dirty="0"/>
                <a:t>Procedure Timeframe</a:t>
              </a:r>
            </a:p>
            <a:p>
              <a:pPr marL="285750" indent="-285750">
                <a:buFontTx/>
                <a:buChar char="-"/>
              </a:pPr>
              <a:r>
                <a:rPr lang="en-US" sz="1600" dirty="0"/>
                <a:t>Inclusion/Exclusion Criteria</a:t>
              </a:r>
            </a:p>
            <a:p>
              <a:pPr marL="285750" indent="-285750">
                <a:buFontTx/>
                <a:buChar char="-"/>
              </a:pPr>
              <a:r>
                <a:rPr lang="en-US" sz="1600" dirty="0"/>
                <a:t>Outcome definition</a:t>
              </a:r>
            </a:p>
            <a:p>
              <a:pPr marL="285750" indent="-285750">
                <a:buFontTx/>
                <a:buChar char="-"/>
              </a:pPr>
              <a:endParaRPr lang="en-US" dirty="0"/>
            </a:p>
          </p:txBody>
        </p:sp>
      </p:grpSp>
      <p:grpSp>
        <p:nvGrpSpPr>
          <p:cNvPr id="10" name="Group 9">
            <a:extLst>
              <a:ext uri="{FF2B5EF4-FFF2-40B4-BE49-F238E27FC236}">
                <a16:creationId xmlns:a16="http://schemas.microsoft.com/office/drawing/2014/main" id="{8A4ED676-5D22-C2DD-1454-D3243D82AAB0}"/>
              </a:ext>
            </a:extLst>
          </p:cNvPr>
          <p:cNvGrpSpPr/>
          <p:nvPr/>
        </p:nvGrpSpPr>
        <p:grpSpPr>
          <a:xfrm>
            <a:off x="1393857" y="4180114"/>
            <a:ext cx="9230601" cy="1609300"/>
            <a:chOff x="1393857" y="4180114"/>
            <a:chExt cx="9230601" cy="1609300"/>
          </a:xfrm>
        </p:grpSpPr>
        <p:sp>
          <p:nvSpPr>
            <p:cNvPr id="11" name="Rectangle 10">
              <a:extLst>
                <a:ext uri="{FF2B5EF4-FFF2-40B4-BE49-F238E27FC236}">
                  <a16:creationId xmlns:a16="http://schemas.microsoft.com/office/drawing/2014/main" id="{29B43610-FED1-0E62-8274-CAD66C10D9A7}"/>
                </a:ext>
              </a:extLst>
            </p:cNvPr>
            <p:cNvSpPr/>
            <p:nvPr/>
          </p:nvSpPr>
          <p:spPr>
            <a:xfrm>
              <a:off x="1393857" y="4180114"/>
              <a:ext cx="6934223" cy="1609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AC419E5-384C-9765-D4E5-A38C90FD4C68}"/>
                </a:ext>
              </a:extLst>
            </p:cNvPr>
            <p:cNvCxnSpPr>
              <a:cxnSpLocks/>
            </p:cNvCxnSpPr>
            <p:nvPr/>
          </p:nvCxnSpPr>
          <p:spPr>
            <a:xfrm>
              <a:off x="8328080" y="4409328"/>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95AF5C-2378-E6AD-4A17-1B811431F043}"/>
                </a:ext>
              </a:extLst>
            </p:cNvPr>
            <p:cNvSpPr txBox="1"/>
            <p:nvPr/>
          </p:nvSpPr>
          <p:spPr>
            <a:xfrm>
              <a:off x="8657762" y="4212078"/>
              <a:ext cx="1966696" cy="369332"/>
            </a:xfrm>
            <a:prstGeom prst="rect">
              <a:avLst/>
            </a:prstGeom>
            <a:noFill/>
          </p:spPr>
          <p:txBody>
            <a:bodyPr wrap="square" rtlCol="0">
              <a:spAutoFit/>
            </a:bodyPr>
            <a:lstStyle/>
            <a:p>
              <a:r>
                <a:rPr lang="en-US" u="sng" dirty="0"/>
                <a:t>Comparison Table</a:t>
              </a:r>
            </a:p>
          </p:txBody>
        </p:sp>
      </p:grpSp>
      <p:sp>
        <p:nvSpPr>
          <p:cNvPr id="14" name="Rectangle 13">
            <a:extLst>
              <a:ext uri="{FF2B5EF4-FFF2-40B4-BE49-F238E27FC236}">
                <a16:creationId xmlns:a16="http://schemas.microsoft.com/office/drawing/2014/main" id="{590C48CD-54C9-0336-9615-31F7958BFFBC}"/>
              </a:ext>
            </a:extLst>
          </p:cNvPr>
          <p:cNvSpPr/>
          <p:nvPr/>
        </p:nvSpPr>
        <p:spPr>
          <a:xfrm>
            <a:off x="1393856" y="4794250"/>
            <a:ext cx="6934223" cy="2084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90A1E15-B9A6-D5B2-4FC0-E6C792D90B3B}"/>
              </a:ext>
            </a:extLst>
          </p:cNvPr>
          <p:cNvGrpSpPr/>
          <p:nvPr/>
        </p:nvGrpSpPr>
        <p:grpSpPr>
          <a:xfrm>
            <a:off x="1393857" y="4997963"/>
            <a:ext cx="9884627" cy="791451"/>
            <a:chOff x="1393857" y="4997963"/>
            <a:chExt cx="9884627" cy="791451"/>
          </a:xfrm>
        </p:grpSpPr>
        <p:sp>
          <p:nvSpPr>
            <p:cNvPr id="15" name="Rectangle 14">
              <a:extLst>
                <a:ext uri="{FF2B5EF4-FFF2-40B4-BE49-F238E27FC236}">
                  <a16:creationId xmlns:a16="http://schemas.microsoft.com/office/drawing/2014/main" id="{BA1E052A-AF76-7B9D-6150-18546A9C8B0F}"/>
                </a:ext>
              </a:extLst>
            </p:cNvPr>
            <p:cNvSpPr/>
            <p:nvPr/>
          </p:nvSpPr>
          <p:spPr>
            <a:xfrm>
              <a:off x="1393857" y="4997963"/>
              <a:ext cx="6934222" cy="7914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E958043-6C6B-1C5E-83FE-D27A0E39A97A}"/>
                </a:ext>
              </a:extLst>
            </p:cNvPr>
            <p:cNvCxnSpPr>
              <a:cxnSpLocks/>
            </p:cNvCxnSpPr>
            <p:nvPr/>
          </p:nvCxnSpPr>
          <p:spPr>
            <a:xfrm>
              <a:off x="8328080" y="5365249"/>
              <a:ext cx="3456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C9E6E1F-AB50-2E4B-06DD-4CE85A1CD4B4}"/>
                </a:ext>
              </a:extLst>
            </p:cNvPr>
            <p:cNvSpPr txBox="1"/>
            <p:nvPr/>
          </p:nvSpPr>
          <p:spPr>
            <a:xfrm>
              <a:off x="8661369" y="5205510"/>
              <a:ext cx="2617115" cy="307777"/>
            </a:xfrm>
            <a:prstGeom prst="rect">
              <a:avLst/>
            </a:prstGeom>
            <a:noFill/>
          </p:spPr>
          <p:txBody>
            <a:bodyPr wrap="square" rtlCol="0">
              <a:spAutoFit/>
            </a:bodyPr>
            <a:lstStyle/>
            <a:p>
              <a:r>
                <a:rPr lang="en-US" sz="1400" dirty="0"/>
                <a:t>Risk-adjusted Assessment</a:t>
              </a:r>
            </a:p>
          </p:txBody>
        </p:sp>
      </p:grpSp>
      <p:sp>
        <p:nvSpPr>
          <p:cNvPr id="23" name="Rectangle 22">
            <a:extLst>
              <a:ext uri="{FF2B5EF4-FFF2-40B4-BE49-F238E27FC236}">
                <a16:creationId xmlns:a16="http://schemas.microsoft.com/office/drawing/2014/main" id="{FF17794A-BBC9-8F32-5A12-8045230294E9}"/>
              </a:ext>
            </a:extLst>
          </p:cNvPr>
          <p:cNvSpPr/>
          <p:nvPr/>
        </p:nvSpPr>
        <p:spPr>
          <a:xfrm>
            <a:off x="1393857" y="4997963"/>
            <a:ext cx="5686393" cy="1644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94EDCA-3ED9-3CA7-5C9F-1634CE8E01DE}"/>
              </a:ext>
            </a:extLst>
          </p:cNvPr>
          <p:cNvSpPr/>
          <p:nvPr/>
        </p:nvSpPr>
        <p:spPr>
          <a:xfrm>
            <a:off x="1403382" y="5175763"/>
            <a:ext cx="5676868" cy="3868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2664D-6670-39FD-FCDC-848B04DF5656}"/>
              </a:ext>
            </a:extLst>
          </p:cNvPr>
          <p:cNvSpPr/>
          <p:nvPr/>
        </p:nvSpPr>
        <p:spPr>
          <a:xfrm>
            <a:off x="1403382" y="5556250"/>
            <a:ext cx="5676868" cy="2352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3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3304511"/>
          </a:xfrm>
        </p:spPr>
        <p:txBody>
          <a:bodyPr>
            <a:normAutofit fontScale="92500" lnSpcReduction="10000"/>
          </a:bodyPr>
          <a:lstStyle/>
          <a:p>
            <a:r>
              <a:rPr lang="en-US" sz="2400" b="1" dirty="0"/>
              <a:t>P-value</a:t>
            </a:r>
          </a:p>
          <a:p>
            <a:pPr lvl="1"/>
            <a:r>
              <a:rPr lang="en-US" sz="2000" dirty="0"/>
              <a:t>Mathematical probability that ranges from 0 to 1</a:t>
            </a:r>
          </a:p>
          <a:p>
            <a:pPr lvl="1"/>
            <a:endParaRPr lang="en-US" sz="2000" dirty="0"/>
          </a:p>
          <a:p>
            <a:pPr lvl="1"/>
            <a:r>
              <a:rPr lang="en-US" sz="2000" dirty="0"/>
              <a:t>In regional reports, p-values are used to test whether a given rate differs significantly from some reference rate.</a:t>
            </a:r>
          </a:p>
          <a:p>
            <a:pPr lvl="1"/>
            <a:endParaRPr lang="en-US" sz="2000" dirty="0"/>
          </a:p>
          <a:p>
            <a:pPr lvl="1"/>
            <a:r>
              <a:rPr lang="en-US" sz="2000" dirty="0"/>
              <a:t>Consider the following questions:</a:t>
            </a:r>
          </a:p>
          <a:p>
            <a:pPr lvl="2"/>
            <a:r>
              <a:rPr lang="en-US" sz="1600" dirty="0"/>
              <a:t>Is your center’s rate different than your region’s rate?</a:t>
            </a:r>
          </a:p>
          <a:p>
            <a:pPr lvl="2"/>
            <a:r>
              <a:rPr lang="en-US" sz="1600" dirty="0"/>
              <a:t>Is your region’s rate different than the overall VQI rate?</a:t>
            </a:r>
          </a:p>
          <a:p>
            <a:pPr lvl="2"/>
            <a:r>
              <a:rPr lang="en-US" sz="1600" dirty="0"/>
              <a:t>For risk-adjusted reports, is your center’s observed rate different than your center’s expected rate?</a:t>
            </a:r>
          </a:p>
          <a:p>
            <a:pPr lvl="2"/>
            <a:r>
              <a:rPr lang="en-US" sz="1600" dirty="0"/>
              <a:t>For risk-adjusted reports, is your region’s observed rate different than your region’s expected rate? </a:t>
            </a:r>
          </a:p>
          <a:p>
            <a:pPr marL="457200" lvl="1" indent="0">
              <a:buNone/>
            </a:pPr>
            <a:endParaRPr lang="en-US" sz="1600" dirty="0"/>
          </a:p>
          <a:p>
            <a:pPr lvl="2"/>
            <a:endParaRPr lang="en-US" sz="1600" dirty="0"/>
          </a:p>
        </p:txBody>
      </p:sp>
      <p:grpSp>
        <p:nvGrpSpPr>
          <p:cNvPr id="30" name="Group 29">
            <a:extLst>
              <a:ext uri="{FF2B5EF4-FFF2-40B4-BE49-F238E27FC236}">
                <a16:creationId xmlns:a16="http://schemas.microsoft.com/office/drawing/2014/main" id="{1F2156B1-1E1B-9BAE-1C44-5C5770B0BFD1}"/>
              </a:ext>
            </a:extLst>
          </p:cNvPr>
          <p:cNvGrpSpPr/>
          <p:nvPr/>
        </p:nvGrpSpPr>
        <p:grpSpPr>
          <a:xfrm>
            <a:off x="451332" y="4999417"/>
            <a:ext cx="2960207" cy="371236"/>
            <a:chOff x="310660" y="4989369"/>
            <a:chExt cx="2960207" cy="371236"/>
          </a:xfrm>
        </p:grpSpPr>
        <p:sp>
          <p:nvSpPr>
            <p:cNvPr id="3" name="TextBox 2">
              <a:extLst>
                <a:ext uri="{FF2B5EF4-FFF2-40B4-BE49-F238E27FC236}">
                  <a16:creationId xmlns:a16="http://schemas.microsoft.com/office/drawing/2014/main" id="{1BBB6625-3683-57FB-B553-47C04B9AF397}"/>
                </a:ext>
              </a:extLst>
            </p:cNvPr>
            <p:cNvSpPr txBox="1"/>
            <p:nvPr/>
          </p:nvSpPr>
          <p:spPr>
            <a:xfrm>
              <a:off x="310660" y="4989369"/>
              <a:ext cx="1528188" cy="369332"/>
            </a:xfrm>
            <a:prstGeom prst="rect">
              <a:avLst/>
            </a:prstGeom>
            <a:noFill/>
          </p:spPr>
          <p:txBody>
            <a:bodyPr wrap="square" rtlCol="0">
              <a:spAutoFit/>
            </a:bodyPr>
            <a:lstStyle/>
            <a:p>
              <a:r>
                <a:rPr lang="en-US" b="1" dirty="0"/>
                <a:t>Statistical Test</a:t>
              </a:r>
            </a:p>
          </p:txBody>
        </p:sp>
        <p:cxnSp>
          <p:nvCxnSpPr>
            <p:cNvPr id="5" name="Straight Arrow Connector 4">
              <a:extLst>
                <a:ext uri="{FF2B5EF4-FFF2-40B4-BE49-F238E27FC236}">
                  <a16:creationId xmlns:a16="http://schemas.microsoft.com/office/drawing/2014/main" id="{A9025160-EC2E-D40B-6301-773EF6A0157F}"/>
                </a:ext>
              </a:extLst>
            </p:cNvPr>
            <p:cNvCxnSpPr>
              <a:cxnSpLocks/>
            </p:cNvCxnSpPr>
            <p:nvPr/>
          </p:nvCxnSpPr>
          <p:spPr>
            <a:xfrm flipV="1">
              <a:off x="1878997" y="5174035"/>
              <a:ext cx="371789" cy="3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51F8B71-1A3C-E682-EA6F-ECC90F850F44}"/>
                </a:ext>
              </a:extLst>
            </p:cNvPr>
            <p:cNvSpPr txBox="1"/>
            <p:nvPr/>
          </p:nvSpPr>
          <p:spPr>
            <a:xfrm>
              <a:off x="2250786" y="4991273"/>
              <a:ext cx="1020081" cy="369332"/>
            </a:xfrm>
            <a:prstGeom prst="rect">
              <a:avLst/>
            </a:prstGeom>
            <a:noFill/>
          </p:spPr>
          <p:txBody>
            <a:bodyPr wrap="square" rtlCol="0">
              <a:spAutoFit/>
            </a:bodyPr>
            <a:lstStyle/>
            <a:p>
              <a:r>
                <a:rPr lang="en-US" b="1" dirty="0"/>
                <a:t>P-value</a:t>
              </a:r>
            </a:p>
          </p:txBody>
        </p:sp>
      </p:grpSp>
      <p:sp>
        <p:nvSpPr>
          <p:cNvPr id="8" name="TextBox 7">
            <a:extLst>
              <a:ext uri="{FF2B5EF4-FFF2-40B4-BE49-F238E27FC236}">
                <a16:creationId xmlns:a16="http://schemas.microsoft.com/office/drawing/2014/main" id="{2A1E4AAB-A27D-8FAA-AA28-4BD1AFB03373}"/>
              </a:ext>
            </a:extLst>
          </p:cNvPr>
          <p:cNvSpPr txBox="1"/>
          <p:nvPr/>
        </p:nvSpPr>
        <p:spPr>
          <a:xfrm>
            <a:off x="3680149" y="5002892"/>
            <a:ext cx="8340840" cy="369332"/>
          </a:xfrm>
          <a:prstGeom prst="rect">
            <a:avLst/>
          </a:prstGeom>
          <a:noFill/>
        </p:spPr>
        <p:txBody>
          <a:bodyPr wrap="square" rtlCol="0">
            <a:spAutoFit/>
          </a:bodyPr>
          <a:lstStyle/>
          <a:p>
            <a:r>
              <a:rPr lang="en-US" b="1" dirty="0"/>
              <a:t>If P-value &lt; 0.05, the answer is affirmative, and the result is </a:t>
            </a:r>
            <a:r>
              <a:rPr lang="en-US" b="1" u="sng" dirty="0"/>
              <a:t>statistically significant </a:t>
            </a:r>
          </a:p>
        </p:txBody>
      </p:sp>
      <p:cxnSp>
        <p:nvCxnSpPr>
          <p:cNvPr id="9" name="Straight Arrow Connector 8">
            <a:extLst>
              <a:ext uri="{FF2B5EF4-FFF2-40B4-BE49-F238E27FC236}">
                <a16:creationId xmlns:a16="http://schemas.microsoft.com/office/drawing/2014/main" id="{49F4BE73-6ADD-B007-370C-5F90FDCCF595}"/>
              </a:ext>
            </a:extLst>
          </p:cNvPr>
          <p:cNvCxnSpPr>
            <a:cxnSpLocks/>
            <a:endCxn id="11" idx="0"/>
          </p:cNvCxnSpPr>
          <p:nvPr/>
        </p:nvCxnSpPr>
        <p:spPr>
          <a:xfrm>
            <a:off x="10351583" y="5368749"/>
            <a:ext cx="0" cy="3421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151612-3990-E945-26FF-0633CFFAAD6C}"/>
              </a:ext>
            </a:extLst>
          </p:cNvPr>
          <p:cNvSpPr txBox="1"/>
          <p:nvPr/>
        </p:nvSpPr>
        <p:spPr>
          <a:xfrm>
            <a:off x="8579445" y="5710858"/>
            <a:ext cx="3544276" cy="1077218"/>
          </a:xfrm>
          <a:prstGeom prst="rect">
            <a:avLst/>
          </a:prstGeom>
          <a:noFill/>
        </p:spPr>
        <p:txBody>
          <a:bodyPr wrap="square" rtlCol="0">
            <a:spAutoFit/>
          </a:bodyPr>
          <a:lstStyle/>
          <a:p>
            <a:pPr algn="ctr"/>
            <a:r>
              <a:rPr lang="en-US" sz="1600" b="1" i="1" dirty="0"/>
              <a:t>There is a high level of confidence that the observed difference between the given rate and the reference rate is not due to chance alone</a:t>
            </a:r>
            <a:endParaRPr lang="en-US" sz="1600" b="1" i="1" u="sng" dirty="0"/>
          </a:p>
        </p:txBody>
      </p:sp>
      <p:cxnSp>
        <p:nvCxnSpPr>
          <p:cNvPr id="23" name="Straight Arrow Connector 22">
            <a:extLst>
              <a:ext uri="{FF2B5EF4-FFF2-40B4-BE49-F238E27FC236}">
                <a16:creationId xmlns:a16="http://schemas.microsoft.com/office/drawing/2014/main" id="{0F1D7A0F-46D1-32B6-969B-2630C7104AFD}"/>
              </a:ext>
            </a:extLst>
          </p:cNvPr>
          <p:cNvCxnSpPr>
            <a:cxnSpLocks/>
          </p:cNvCxnSpPr>
          <p:nvPr/>
        </p:nvCxnSpPr>
        <p:spPr>
          <a:xfrm flipV="1">
            <a:off x="3288264" y="5184083"/>
            <a:ext cx="371789" cy="3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0A5DC6E-B30D-5BEC-41B0-6AFC251C726C}"/>
              </a:ext>
            </a:extLst>
          </p:cNvPr>
          <p:cNvSpPr/>
          <p:nvPr/>
        </p:nvSpPr>
        <p:spPr>
          <a:xfrm>
            <a:off x="1748413" y="4194327"/>
            <a:ext cx="8169310" cy="2771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2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(1) Report Description and (2) Comparison Table</a:t>
            </a:r>
          </a:p>
        </p:txBody>
      </p:sp>
      <p:pic>
        <p:nvPicPr>
          <p:cNvPr id="3" name="Picture 2">
            <a:extLst>
              <a:ext uri="{FF2B5EF4-FFF2-40B4-BE49-F238E27FC236}">
                <a16:creationId xmlns:a16="http://schemas.microsoft.com/office/drawing/2014/main" id="{5DAC101E-5961-E31E-C646-1937D6640B0F}"/>
              </a:ext>
            </a:extLst>
          </p:cNvPr>
          <p:cNvPicPr>
            <a:picLocks noChangeAspect="1"/>
          </p:cNvPicPr>
          <p:nvPr/>
        </p:nvPicPr>
        <p:blipFill>
          <a:blip r:embed="rId3"/>
          <a:stretch>
            <a:fillRect/>
          </a:stretch>
        </p:blipFill>
        <p:spPr>
          <a:xfrm>
            <a:off x="1393858" y="2224315"/>
            <a:ext cx="6934224" cy="3566885"/>
          </a:xfrm>
          <a:prstGeom prst="rect">
            <a:avLst/>
          </a:prstGeom>
          <a:ln>
            <a:solidFill>
              <a:schemeClr val="tx1"/>
            </a:solidFill>
          </a:ln>
        </p:spPr>
      </p:pic>
      <p:grpSp>
        <p:nvGrpSpPr>
          <p:cNvPr id="10" name="Group 9">
            <a:extLst>
              <a:ext uri="{FF2B5EF4-FFF2-40B4-BE49-F238E27FC236}">
                <a16:creationId xmlns:a16="http://schemas.microsoft.com/office/drawing/2014/main" id="{8A4ED676-5D22-C2DD-1454-D3243D82AAB0}"/>
              </a:ext>
            </a:extLst>
          </p:cNvPr>
          <p:cNvGrpSpPr/>
          <p:nvPr/>
        </p:nvGrpSpPr>
        <p:grpSpPr>
          <a:xfrm>
            <a:off x="1393857" y="4180114"/>
            <a:ext cx="9230601" cy="1609300"/>
            <a:chOff x="1393857" y="4180114"/>
            <a:chExt cx="9230601" cy="1609300"/>
          </a:xfrm>
        </p:grpSpPr>
        <p:sp>
          <p:nvSpPr>
            <p:cNvPr id="11" name="Rectangle 10">
              <a:extLst>
                <a:ext uri="{FF2B5EF4-FFF2-40B4-BE49-F238E27FC236}">
                  <a16:creationId xmlns:a16="http://schemas.microsoft.com/office/drawing/2014/main" id="{29B43610-FED1-0E62-8274-CAD66C10D9A7}"/>
                </a:ext>
              </a:extLst>
            </p:cNvPr>
            <p:cNvSpPr/>
            <p:nvPr/>
          </p:nvSpPr>
          <p:spPr>
            <a:xfrm>
              <a:off x="1393857" y="4180114"/>
              <a:ext cx="6934223" cy="1609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AC419E5-384C-9765-D4E5-A38C90FD4C68}"/>
                </a:ext>
              </a:extLst>
            </p:cNvPr>
            <p:cNvCxnSpPr>
              <a:cxnSpLocks/>
            </p:cNvCxnSpPr>
            <p:nvPr/>
          </p:nvCxnSpPr>
          <p:spPr>
            <a:xfrm>
              <a:off x="8328080" y="4409328"/>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95AF5C-2378-E6AD-4A17-1B811431F043}"/>
                </a:ext>
              </a:extLst>
            </p:cNvPr>
            <p:cNvSpPr txBox="1"/>
            <p:nvPr/>
          </p:nvSpPr>
          <p:spPr>
            <a:xfrm>
              <a:off x="8657762" y="4212078"/>
              <a:ext cx="1966696" cy="369332"/>
            </a:xfrm>
            <a:prstGeom prst="rect">
              <a:avLst/>
            </a:prstGeom>
            <a:noFill/>
          </p:spPr>
          <p:txBody>
            <a:bodyPr wrap="square" rtlCol="0">
              <a:spAutoFit/>
            </a:bodyPr>
            <a:lstStyle/>
            <a:p>
              <a:r>
                <a:rPr lang="en-US" u="sng" dirty="0"/>
                <a:t>Comparison Table</a:t>
              </a:r>
            </a:p>
          </p:txBody>
        </p:sp>
      </p:grpSp>
      <p:sp>
        <p:nvSpPr>
          <p:cNvPr id="18" name="Rectangle 17">
            <a:extLst>
              <a:ext uri="{FF2B5EF4-FFF2-40B4-BE49-F238E27FC236}">
                <a16:creationId xmlns:a16="http://schemas.microsoft.com/office/drawing/2014/main" id="{DDA2664D-6670-39FD-FCDC-848B04DF5656}"/>
              </a:ext>
            </a:extLst>
          </p:cNvPr>
          <p:cNvSpPr/>
          <p:nvPr/>
        </p:nvSpPr>
        <p:spPr>
          <a:xfrm>
            <a:off x="1393855" y="5555944"/>
            <a:ext cx="5573327" cy="2352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5EEBF5-E7BA-8F83-A5CD-2C6032523B23}"/>
              </a:ext>
            </a:extLst>
          </p:cNvPr>
          <p:cNvSpPr/>
          <p:nvPr/>
        </p:nvSpPr>
        <p:spPr>
          <a:xfrm>
            <a:off x="6489510" y="5187178"/>
            <a:ext cx="477672" cy="3604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692E6A-5C1F-425E-D9C7-9B1B5042E926}"/>
              </a:ext>
            </a:extLst>
          </p:cNvPr>
          <p:cNvSpPr/>
          <p:nvPr/>
        </p:nvSpPr>
        <p:spPr>
          <a:xfrm>
            <a:off x="7169959" y="5549426"/>
            <a:ext cx="477672" cy="235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281375-6F81-8DF6-0CF1-DC33B7890AB4}"/>
              </a:ext>
            </a:extLst>
          </p:cNvPr>
          <p:cNvSpPr/>
          <p:nvPr/>
        </p:nvSpPr>
        <p:spPr>
          <a:xfrm>
            <a:off x="7169959" y="5187178"/>
            <a:ext cx="477672" cy="36045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5681EF-017D-E878-3D8E-19372A9A4A6F}"/>
              </a:ext>
            </a:extLst>
          </p:cNvPr>
          <p:cNvPicPr>
            <a:picLocks noChangeAspect="1"/>
          </p:cNvPicPr>
          <p:nvPr/>
        </p:nvPicPr>
        <p:blipFill>
          <a:blip r:embed="rId3"/>
          <a:stretch>
            <a:fillRect/>
          </a:stretch>
        </p:blipFill>
        <p:spPr>
          <a:xfrm>
            <a:off x="1391299" y="2223130"/>
            <a:ext cx="6944609" cy="2424666"/>
          </a:xfrm>
          <a:prstGeom prst="rect">
            <a:avLst/>
          </a:prstGeom>
          <a:ln>
            <a:solidFill>
              <a:schemeClr val="tx1"/>
            </a:solidFill>
          </a:ln>
        </p:spPr>
      </p:pic>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(1) Report Description and (2) Comparison Table</a:t>
            </a:r>
          </a:p>
        </p:txBody>
      </p:sp>
      <p:grpSp>
        <p:nvGrpSpPr>
          <p:cNvPr id="10" name="Group 9">
            <a:extLst>
              <a:ext uri="{FF2B5EF4-FFF2-40B4-BE49-F238E27FC236}">
                <a16:creationId xmlns:a16="http://schemas.microsoft.com/office/drawing/2014/main" id="{8A4ED676-5D22-C2DD-1454-D3243D82AAB0}"/>
              </a:ext>
            </a:extLst>
          </p:cNvPr>
          <p:cNvGrpSpPr/>
          <p:nvPr/>
        </p:nvGrpSpPr>
        <p:grpSpPr>
          <a:xfrm>
            <a:off x="1385906" y="3897753"/>
            <a:ext cx="9238552" cy="747265"/>
            <a:chOff x="1385906" y="3897753"/>
            <a:chExt cx="9238552" cy="747265"/>
          </a:xfrm>
        </p:grpSpPr>
        <p:sp>
          <p:nvSpPr>
            <p:cNvPr id="11" name="Rectangle 10">
              <a:extLst>
                <a:ext uri="{FF2B5EF4-FFF2-40B4-BE49-F238E27FC236}">
                  <a16:creationId xmlns:a16="http://schemas.microsoft.com/office/drawing/2014/main" id="{29B43610-FED1-0E62-8274-CAD66C10D9A7}"/>
                </a:ext>
              </a:extLst>
            </p:cNvPr>
            <p:cNvSpPr/>
            <p:nvPr/>
          </p:nvSpPr>
          <p:spPr>
            <a:xfrm>
              <a:off x="1385906" y="3943350"/>
              <a:ext cx="6944608" cy="7016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AC419E5-384C-9765-D4E5-A38C90FD4C68}"/>
                </a:ext>
              </a:extLst>
            </p:cNvPr>
            <p:cNvCxnSpPr>
              <a:cxnSpLocks/>
            </p:cNvCxnSpPr>
            <p:nvPr/>
          </p:nvCxnSpPr>
          <p:spPr>
            <a:xfrm>
              <a:off x="8328080" y="4095003"/>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95AF5C-2378-E6AD-4A17-1B811431F043}"/>
                </a:ext>
              </a:extLst>
            </p:cNvPr>
            <p:cNvSpPr txBox="1"/>
            <p:nvPr/>
          </p:nvSpPr>
          <p:spPr>
            <a:xfrm>
              <a:off x="8657762" y="3897753"/>
              <a:ext cx="1966696" cy="369332"/>
            </a:xfrm>
            <a:prstGeom prst="rect">
              <a:avLst/>
            </a:prstGeom>
            <a:noFill/>
          </p:spPr>
          <p:txBody>
            <a:bodyPr wrap="square" rtlCol="0">
              <a:spAutoFit/>
            </a:bodyPr>
            <a:lstStyle/>
            <a:p>
              <a:r>
                <a:rPr lang="en-US" u="sng" dirty="0"/>
                <a:t>Comparison Table</a:t>
              </a:r>
            </a:p>
          </p:txBody>
        </p:sp>
      </p:grpSp>
      <p:sp>
        <p:nvSpPr>
          <p:cNvPr id="16" name="Content Placeholder 4">
            <a:extLst>
              <a:ext uri="{FF2B5EF4-FFF2-40B4-BE49-F238E27FC236}">
                <a16:creationId xmlns:a16="http://schemas.microsoft.com/office/drawing/2014/main" id="{5428719B-90EC-8D0E-BDF3-C955ABE7CE6C}"/>
              </a:ext>
            </a:extLst>
          </p:cNvPr>
          <p:cNvSpPr txBox="1">
            <a:spLocks/>
          </p:cNvSpPr>
          <p:nvPr/>
        </p:nvSpPr>
        <p:spPr>
          <a:xfrm>
            <a:off x="373711" y="4831628"/>
            <a:ext cx="5796501" cy="352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600" dirty="0"/>
              <a:t>Is your center’s rate different than your region’s rate?</a:t>
            </a:r>
          </a:p>
          <a:p>
            <a:pPr lvl="2"/>
            <a:endParaRPr lang="en-US" sz="1600" dirty="0"/>
          </a:p>
        </p:txBody>
      </p:sp>
      <p:sp>
        <p:nvSpPr>
          <p:cNvPr id="19" name="Rectangle 18">
            <a:extLst>
              <a:ext uri="{FF2B5EF4-FFF2-40B4-BE49-F238E27FC236}">
                <a16:creationId xmlns:a16="http://schemas.microsoft.com/office/drawing/2014/main" id="{F2A5DFFF-1762-26A5-C71D-ACFD2808EE93}"/>
              </a:ext>
            </a:extLst>
          </p:cNvPr>
          <p:cNvSpPr/>
          <p:nvPr/>
        </p:nvSpPr>
        <p:spPr>
          <a:xfrm>
            <a:off x="6105728" y="4401259"/>
            <a:ext cx="477672" cy="2356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91F636E-E066-B37F-E2D4-FCB630CB2283}"/>
              </a:ext>
            </a:extLst>
          </p:cNvPr>
          <p:cNvSpPr/>
          <p:nvPr/>
        </p:nvSpPr>
        <p:spPr>
          <a:xfrm>
            <a:off x="6956577" y="4405682"/>
            <a:ext cx="477672" cy="2356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a:extLst>
              <a:ext uri="{FF2B5EF4-FFF2-40B4-BE49-F238E27FC236}">
                <a16:creationId xmlns:a16="http://schemas.microsoft.com/office/drawing/2014/main" id="{80386484-576B-99C2-8530-E55DA64A5060}"/>
              </a:ext>
            </a:extLst>
          </p:cNvPr>
          <p:cNvSpPr txBox="1">
            <a:spLocks/>
          </p:cNvSpPr>
          <p:nvPr/>
        </p:nvSpPr>
        <p:spPr>
          <a:xfrm>
            <a:off x="373711" y="5230298"/>
            <a:ext cx="5872523" cy="369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600" dirty="0"/>
              <a:t>Is your region’s rate different than the overall VQI rate?</a:t>
            </a:r>
          </a:p>
          <a:p>
            <a:pPr lvl="2"/>
            <a:endParaRPr lang="en-US" sz="1600" dirty="0"/>
          </a:p>
        </p:txBody>
      </p:sp>
      <p:sp>
        <p:nvSpPr>
          <p:cNvPr id="69" name="Rectangle 68">
            <a:extLst>
              <a:ext uri="{FF2B5EF4-FFF2-40B4-BE49-F238E27FC236}">
                <a16:creationId xmlns:a16="http://schemas.microsoft.com/office/drawing/2014/main" id="{1D657B21-AFA0-78B2-7DD7-5DBCC7406C1F}"/>
              </a:ext>
            </a:extLst>
          </p:cNvPr>
          <p:cNvSpPr/>
          <p:nvPr/>
        </p:nvSpPr>
        <p:spPr>
          <a:xfrm>
            <a:off x="7861778" y="4404860"/>
            <a:ext cx="477672" cy="2356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7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4" grpId="0"/>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7EEF36-CEE9-765C-01E8-EDB767B8C2A6}"/>
              </a:ext>
            </a:extLst>
          </p:cNvPr>
          <p:cNvSpPr>
            <a:spLocks noGrp="1"/>
          </p:cNvSpPr>
          <p:nvPr>
            <p:ph type="title"/>
          </p:nvPr>
        </p:nvSpPr>
        <p:spPr>
          <a:xfrm>
            <a:off x="440267" y="190500"/>
            <a:ext cx="8500534" cy="812800"/>
          </a:xfrm>
        </p:spPr>
        <p:txBody>
          <a:bodyPr/>
          <a:lstStyle/>
          <a:p>
            <a:r>
              <a:rPr lang="en-US" dirty="0"/>
              <a:t>Components</a:t>
            </a:r>
          </a:p>
        </p:txBody>
      </p:sp>
      <p:sp>
        <p:nvSpPr>
          <p:cNvPr id="2" name="Content Placeholder 4">
            <a:extLst>
              <a:ext uri="{FF2B5EF4-FFF2-40B4-BE49-F238E27FC236}">
                <a16:creationId xmlns:a16="http://schemas.microsoft.com/office/drawing/2014/main" id="{2B75E1DD-09EC-A884-2377-055C34BAEAD3}"/>
              </a:ext>
            </a:extLst>
          </p:cNvPr>
          <p:cNvSpPr>
            <a:spLocks noGrp="1"/>
          </p:cNvSpPr>
          <p:nvPr>
            <p:ph idx="1"/>
          </p:nvPr>
        </p:nvSpPr>
        <p:spPr>
          <a:xfrm>
            <a:off x="897469" y="1498601"/>
            <a:ext cx="10972800" cy="812800"/>
          </a:xfrm>
        </p:spPr>
        <p:txBody>
          <a:bodyPr>
            <a:normAutofit/>
          </a:bodyPr>
          <a:lstStyle/>
          <a:p>
            <a:r>
              <a:rPr lang="en-US" sz="2400" b="1" dirty="0"/>
              <a:t>(3) Line Chart</a:t>
            </a:r>
          </a:p>
        </p:txBody>
      </p:sp>
      <p:pic>
        <p:nvPicPr>
          <p:cNvPr id="7" name="Picture 6">
            <a:extLst>
              <a:ext uri="{FF2B5EF4-FFF2-40B4-BE49-F238E27FC236}">
                <a16:creationId xmlns:a16="http://schemas.microsoft.com/office/drawing/2014/main" id="{CB992178-4B88-B93D-2D76-9B63C29C661B}"/>
              </a:ext>
            </a:extLst>
          </p:cNvPr>
          <p:cNvPicPr>
            <a:picLocks noChangeAspect="1"/>
          </p:cNvPicPr>
          <p:nvPr/>
        </p:nvPicPr>
        <p:blipFill>
          <a:blip r:embed="rId3"/>
          <a:stretch>
            <a:fillRect/>
          </a:stretch>
        </p:blipFill>
        <p:spPr>
          <a:xfrm>
            <a:off x="1381399" y="2167617"/>
            <a:ext cx="7759701" cy="3985118"/>
          </a:xfrm>
          <a:prstGeom prst="rect">
            <a:avLst/>
          </a:prstGeom>
          <a:ln>
            <a:solidFill>
              <a:schemeClr val="tx1"/>
            </a:solidFill>
          </a:ln>
        </p:spPr>
      </p:pic>
      <p:sp>
        <p:nvSpPr>
          <p:cNvPr id="17" name="Oval 16">
            <a:extLst>
              <a:ext uri="{FF2B5EF4-FFF2-40B4-BE49-F238E27FC236}">
                <a16:creationId xmlns:a16="http://schemas.microsoft.com/office/drawing/2014/main" id="{1DCF39FB-3E09-9B47-6543-C75B15EAE130}"/>
              </a:ext>
            </a:extLst>
          </p:cNvPr>
          <p:cNvSpPr/>
          <p:nvPr/>
        </p:nvSpPr>
        <p:spPr>
          <a:xfrm>
            <a:off x="8516982" y="3300549"/>
            <a:ext cx="452845" cy="25341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2D38E8-8B3D-57BA-BE5D-5010CB781921}"/>
              </a:ext>
            </a:extLst>
          </p:cNvPr>
          <p:cNvSpPr/>
          <p:nvPr/>
        </p:nvSpPr>
        <p:spPr>
          <a:xfrm>
            <a:off x="1677566" y="5897367"/>
            <a:ext cx="3778012" cy="193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737743-1ED9-3B0E-8830-8D2BE522C498}"/>
              </a:ext>
            </a:extLst>
          </p:cNvPr>
          <p:cNvPicPr>
            <a:picLocks noChangeAspect="1"/>
          </p:cNvPicPr>
          <p:nvPr/>
        </p:nvPicPr>
        <p:blipFill>
          <a:blip r:embed="rId4"/>
          <a:stretch>
            <a:fillRect/>
          </a:stretch>
        </p:blipFill>
        <p:spPr>
          <a:xfrm>
            <a:off x="1381400" y="2167617"/>
            <a:ext cx="6695800" cy="3444242"/>
          </a:xfrm>
          <a:prstGeom prst="rect">
            <a:avLst/>
          </a:prstGeom>
          <a:ln>
            <a:solidFill>
              <a:schemeClr val="tx1"/>
            </a:solidFill>
          </a:ln>
        </p:spPr>
      </p:pic>
      <p:sp>
        <p:nvSpPr>
          <p:cNvPr id="11" name="Oval 10">
            <a:extLst>
              <a:ext uri="{FF2B5EF4-FFF2-40B4-BE49-F238E27FC236}">
                <a16:creationId xmlns:a16="http://schemas.microsoft.com/office/drawing/2014/main" id="{42ED605B-187D-DC64-3278-B973AEBA285C}"/>
              </a:ext>
            </a:extLst>
          </p:cNvPr>
          <p:cNvSpPr/>
          <p:nvPr/>
        </p:nvSpPr>
        <p:spPr>
          <a:xfrm rot="5400000">
            <a:off x="3571130" y="-67631"/>
            <a:ext cx="452845" cy="5530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7633FB-0897-B58C-10FA-84F08F027655}"/>
              </a:ext>
            </a:extLst>
          </p:cNvPr>
          <p:cNvSpPr/>
          <p:nvPr/>
        </p:nvSpPr>
        <p:spPr>
          <a:xfrm rot="5400000">
            <a:off x="6924991" y="3667442"/>
            <a:ext cx="276226" cy="21805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20E4DE-5947-471F-144A-55A42E8C2851}"/>
              </a:ext>
            </a:extLst>
          </p:cNvPr>
          <p:cNvSpPr txBox="1"/>
          <p:nvPr/>
        </p:nvSpPr>
        <p:spPr>
          <a:xfrm>
            <a:off x="9315997" y="1565377"/>
            <a:ext cx="2699657" cy="861774"/>
          </a:xfrm>
          <a:prstGeom prst="rect">
            <a:avLst/>
          </a:prstGeom>
          <a:noFill/>
        </p:spPr>
        <p:txBody>
          <a:bodyPr wrap="square" rtlCol="0">
            <a:spAutoFit/>
          </a:bodyPr>
          <a:lstStyle/>
          <a:p>
            <a:pPr algn="ctr"/>
            <a:r>
              <a:rPr lang="en-US" sz="1600" b="1" dirty="0"/>
              <a:t>Yearly rates over a 4-year timeframe</a:t>
            </a:r>
          </a:p>
          <a:p>
            <a:pPr marL="285750" indent="-285750">
              <a:buFontTx/>
              <a:buChar char="-"/>
            </a:pPr>
            <a:endParaRPr lang="en-US" dirty="0"/>
          </a:p>
        </p:txBody>
      </p:sp>
    </p:spTree>
    <p:extLst>
      <p:ext uri="{BB962C8B-B14F-4D97-AF65-F5344CB8AC3E}">
        <p14:creationId xmlns:p14="http://schemas.microsoft.com/office/powerpoint/2010/main" val="28586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11" grpId="0" animBg="1"/>
      <p:bldP spid="12"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81fb95-b715-4761-aaee-ff2cf0da18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746A4F7ED0304E84756B680DF09F18" ma:contentTypeVersion="11" ma:contentTypeDescription="Create a new document." ma:contentTypeScope="" ma:versionID="d81c09b593134e3a222aa11c1c225638">
  <xsd:schema xmlns:xsd="http://www.w3.org/2001/XMLSchema" xmlns:xs="http://www.w3.org/2001/XMLSchema" xmlns:p="http://schemas.microsoft.com/office/2006/metadata/properties" xmlns:ns2="5d81fb95-b715-4761-aaee-ff2cf0da1880" xmlns:ns3="76844702-071c-40bd-be80-764ba5a8dabe" targetNamespace="http://schemas.microsoft.com/office/2006/metadata/properties" ma:root="true" ma:fieldsID="561f2b4ff748d930e10997f388970402" ns2:_="" ns3:_="">
    <xsd:import namespace="5d81fb95-b715-4761-aaee-ff2cf0da1880"/>
    <xsd:import namespace="76844702-071c-40bd-be80-764ba5a8da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1fb95-b715-4761-aaee-ff2cf0da18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1d68399-1011-4716-90e8-152c74c1865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844702-071c-40bd-be80-764ba5a8da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6BC84-093E-4F5F-9594-17BC1688716C}">
  <ds:schemaRefs>
    <ds:schemaRef ds:uri="http://schemas.microsoft.com/sharepoint/v3/contenttype/forms"/>
  </ds:schemaRefs>
</ds:datastoreItem>
</file>

<file path=customXml/itemProps2.xml><?xml version="1.0" encoding="utf-8"?>
<ds:datastoreItem xmlns:ds="http://schemas.openxmlformats.org/officeDocument/2006/customXml" ds:itemID="{2732ECB4-BE43-4A1D-B79B-32DB62FF4B2A}">
  <ds:schemaRefs>
    <ds:schemaRef ds:uri="http://purl.org/dc/elements/1.1/"/>
    <ds:schemaRef ds:uri="http://schemas.openxmlformats.org/package/2006/metadata/core-properties"/>
    <ds:schemaRef ds:uri="5d81fb95-b715-4761-aaee-ff2cf0da1880"/>
    <ds:schemaRef ds:uri="http://schemas.microsoft.com/office/2006/metadata/properties"/>
    <ds:schemaRef ds:uri="http://purl.org/dc/dcmitype/"/>
    <ds:schemaRef ds:uri="http://schemas.microsoft.com/office/infopath/2007/PartnerControls"/>
    <ds:schemaRef ds:uri="http://schemas.microsoft.com/office/2006/documentManagement/types"/>
    <ds:schemaRef ds:uri="76844702-071c-40bd-be80-764ba5a8dabe"/>
    <ds:schemaRef ds:uri="http://www.w3.org/XML/1998/namespace"/>
    <ds:schemaRef ds:uri="http://purl.org/dc/terms/"/>
  </ds:schemaRefs>
</ds:datastoreItem>
</file>

<file path=customXml/itemProps3.xml><?xml version="1.0" encoding="utf-8"?>
<ds:datastoreItem xmlns:ds="http://schemas.openxmlformats.org/officeDocument/2006/customXml" ds:itemID="{A1021086-4DD4-47C8-BE3E-CF54A1C8B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81fb95-b715-4761-aaee-ff2cf0da1880"/>
    <ds:schemaRef ds:uri="76844702-071c-40bd-be80-764ba5a8d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2481</TotalTime>
  <Words>4828</Words>
  <Application>Microsoft Office PowerPoint</Application>
  <PresentationFormat>Widescreen</PresentationFormat>
  <Paragraphs>390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Sans Unicode</vt:lpstr>
      <vt:lpstr>Source Sans Pro</vt:lpstr>
      <vt:lpstr>Wingdings 3</vt:lpstr>
      <vt:lpstr>3_Office Theme</vt:lpstr>
      <vt:lpstr>PSO Reporting</vt:lpstr>
      <vt:lpstr>Overview</vt:lpstr>
      <vt:lpstr>Background</vt:lpstr>
      <vt:lpstr>Structure</vt:lpstr>
      <vt:lpstr>Components</vt:lpstr>
      <vt:lpstr>Components</vt:lpstr>
      <vt:lpstr>Components</vt:lpstr>
      <vt:lpstr>Components</vt:lpstr>
      <vt:lpstr>Components</vt:lpstr>
      <vt:lpstr>Components</vt:lpstr>
      <vt:lpstr>Components</vt:lpstr>
      <vt:lpstr>Components</vt:lpstr>
      <vt:lpstr>Components</vt:lpstr>
      <vt:lpstr>Tracking Your Cases</vt:lpstr>
      <vt:lpstr>Drill-Down</vt:lpstr>
      <vt:lpstr>Drill-Down</vt:lpstr>
      <vt:lpstr>Drill-Down</vt:lpstr>
      <vt:lpstr>Drill-Down</vt:lpstr>
      <vt:lpstr>Drill-Down</vt:lpstr>
      <vt:lpstr>Drill-Down</vt:lpstr>
      <vt:lpstr>Drill-Down</vt:lpstr>
      <vt:lpstr>Drill-Down</vt:lpstr>
      <vt:lpstr>Interpretation</vt:lpstr>
      <vt:lpstr>Interpretation</vt:lpstr>
      <vt:lpstr>Interpretation</vt:lpstr>
      <vt:lpstr>Interpretation</vt:lpstr>
      <vt:lpstr>Interpretation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Kristopher Huffman</dc:creator>
  <cp:lastModifiedBy>Jennifer Correa</cp:lastModifiedBy>
  <cp:revision>2</cp:revision>
  <dcterms:created xsi:type="dcterms:W3CDTF">2023-05-09T17:45:59Z</dcterms:created>
  <dcterms:modified xsi:type="dcterms:W3CDTF">2024-08-29T17:29:04Z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0x0101009F746A4F7ED0304E84756B680DF09F18</vt:lpwstr>
  </property>
  <property fmtid="{D5CDD505-2E9C-101B-9397-08002B2CF9AE}" pid="3" name="Order">
    <vt:r8>35696700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ies>
</file>