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688" r:id="rId2"/>
    <p:sldId id="1699" r:id="rId3"/>
    <p:sldId id="1694" r:id="rId4"/>
    <p:sldId id="1695" r:id="rId5"/>
    <p:sldId id="1667" r:id="rId6"/>
    <p:sldId id="1690" r:id="rId7"/>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716" y="3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359FD-4794-4B64-99DF-163BC2C35E8F}"/>
              </a:ext>
            </a:extLst>
          </p:cNvPr>
          <p:cNvSpPr>
            <a:spLocks noGrp="1"/>
          </p:cNvSpPr>
          <p:nvPr>
            <p:ph type="ctrTitle"/>
          </p:nvPr>
        </p:nvSpPr>
        <p:spPr>
          <a:xfrm>
            <a:off x="1590812" y="1419155"/>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A425FA-D9A4-4CA1-A010-114659FA4EC9}"/>
              </a:ext>
            </a:extLst>
          </p:cNvPr>
          <p:cNvSpPr>
            <a:spLocks noGrp="1"/>
          </p:cNvSpPr>
          <p:nvPr>
            <p:ph type="subTitle" idx="1"/>
          </p:nvPr>
        </p:nvSpPr>
        <p:spPr>
          <a:xfrm>
            <a:off x="1590812" y="397972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0" name="Picture 9" descr="Logo, company name&#10;&#10;Description automatically generated">
            <a:extLst>
              <a:ext uri="{FF2B5EF4-FFF2-40B4-BE49-F238E27FC236}">
                <a16:creationId xmlns:a16="http://schemas.microsoft.com/office/drawing/2014/main" id="{E2C30901-A223-42BF-9A03-EC01BCD36E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6755" y="96078"/>
            <a:ext cx="1384057" cy="1323836"/>
          </a:xfrm>
          <a:prstGeom prst="rect">
            <a:avLst/>
          </a:prstGeom>
        </p:spPr>
      </p:pic>
      <p:pic>
        <p:nvPicPr>
          <p:cNvPr id="12" name="Picture 11">
            <a:extLst>
              <a:ext uri="{FF2B5EF4-FFF2-40B4-BE49-F238E27FC236}">
                <a16:creationId xmlns:a16="http://schemas.microsoft.com/office/drawing/2014/main" id="{741169F4-8867-4D4F-AA23-BCF7BDAB742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918380" y="6184761"/>
            <a:ext cx="6322224" cy="488949"/>
          </a:xfrm>
          <a:prstGeom prst="rect">
            <a:avLst/>
          </a:prstGeom>
        </p:spPr>
      </p:pic>
    </p:spTree>
    <p:extLst>
      <p:ext uri="{BB962C8B-B14F-4D97-AF65-F5344CB8AC3E}">
        <p14:creationId xmlns:p14="http://schemas.microsoft.com/office/powerpoint/2010/main" val="1770932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0216C-F84D-482E-B408-BBDEF4EED3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DDE1BD-F2C9-4261-AD35-73567F4797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058C2C-D89B-4558-8278-C79278ADEB2E}"/>
              </a:ext>
            </a:extLst>
          </p:cNvPr>
          <p:cNvSpPr>
            <a:spLocks noGrp="1"/>
          </p:cNvSpPr>
          <p:nvPr>
            <p:ph type="dt" sz="half" idx="10"/>
          </p:nvPr>
        </p:nvSpPr>
        <p:spPr/>
        <p:txBody>
          <a:bodyPr/>
          <a:lstStyle/>
          <a:p>
            <a:fld id="{21457678-D9E7-4F91-999A-2FFFDF7048F0}" type="datetimeFigureOut">
              <a:rPr lang="en-US" smtClean="0"/>
              <a:t>5/3/2023</a:t>
            </a:fld>
            <a:endParaRPr lang="en-US"/>
          </a:p>
        </p:txBody>
      </p:sp>
      <p:sp>
        <p:nvSpPr>
          <p:cNvPr id="5" name="Footer Placeholder 4">
            <a:extLst>
              <a:ext uri="{FF2B5EF4-FFF2-40B4-BE49-F238E27FC236}">
                <a16:creationId xmlns:a16="http://schemas.microsoft.com/office/drawing/2014/main" id="{14997D3B-1963-4D47-9924-E8401ADA4C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9DCD33-6DE8-4B5B-9F1A-B9AD899C39CC}"/>
              </a:ext>
            </a:extLst>
          </p:cNvPr>
          <p:cNvSpPr>
            <a:spLocks noGrp="1"/>
          </p:cNvSpPr>
          <p:nvPr>
            <p:ph type="sldNum" sz="quarter" idx="12"/>
          </p:nvPr>
        </p:nvSpPr>
        <p:spPr/>
        <p:txBody>
          <a:bodyPr/>
          <a:lstStyle/>
          <a:p>
            <a:fld id="{432C3A9A-E989-4A5C-B23C-AAA82A2AB850}" type="slidenum">
              <a:rPr lang="en-US" smtClean="0"/>
              <a:t>‹#›</a:t>
            </a:fld>
            <a:endParaRPr lang="en-US"/>
          </a:p>
        </p:txBody>
      </p:sp>
    </p:spTree>
    <p:extLst>
      <p:ext uri="{BB962C8B-B14F-4D97-AF65-F5344CB8AC3E}">
        <p14:creationId xmlns:p14="http://schemas.microsoft.com/office/powerpoint/2010/main" val="190103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7EAC7B-7434-47AA-A5EF-095B0FABCBF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F2AE46-A10A-4BD5-B625-B7249706DC1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163DE4-53AB-421A-98DB-6F683ACD48CC}"/>
              </a:ext>
            </a:extLst>
          </p:cNvPr>
          <p:cNvSpPr>
            <a:spLocks noGrp="1"/>
          </p:cNvSpPr>
          <p:nvPr>
            <p:ph type="dt" sz="half" idx="10"/>
          </p:nvPr>
        </p:nvSpPr>
        <p:spPr/>
        <p:txBody>
          <a:bodyPr/>
          <a:lstStyle/>
          <a:p>
            <a:fld id="{21457678-D9E7-4F91-999A-2FFFDF7048F0}" type="datetimeFigureOut">
              <a:rPr lang="en-US" smtClean="0"/>
              <a:t>5/3/2023</a:t>
            </a:fld>
            <a:endParaRPr lang="en-US"/>
          </a:p>
        </p:txBody>
      </p:sp>
      <p:sp>
        <p:nvSpPr>
          <p:cNvPr id="5" name="Footer Placeholder 4">
            <a:extLst>
              <a:ext uri="{FF2B5EF4-FFF2-40B4-BE49-F238E27FC236}">
                <a16:creationId xmlns:a16="http://schemas.microsoft.com/office/drawing/2014/main" id="{6D7FC4E7-1860-4B61-9D8A-884673ABBF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540AE6-7929-46C3-9081-026EAA2A3FDD}"/>
              </a:ext>
            </a:extLst>
          </p:cNvPr>
          <p:cNvSpPr>
            <a:spLocks noGrp="1"/>
          </p:cNvSpPr>
          <p:nvPr>
            <p:ph type="sldNum" sz="quarter" idx="12"/>
          </p:nvPr>
        </p:nvSpPr>
        <p:spPr/>
        <p:txBody>
          <a:bodyPr/>
          <a:lstStyle/>
          <a:p>
            <a:fld id="{432C3A9A-E989-4A5C-B23C-AAA82A2AB850}" type="slidenum">
              <a:rPr lang="en-US" smtClean="0"/>
              <a:t>‹#›</a:t>
            </a:fld>
            <a:endParaRPr lang="en-US"/>
          </a:p>
        </p:txBody>
      </p:sp>
    </p:spTree>
    <p:extLst>
      <p:ext uri="{BB962C8B-B14F-4D97-AF65-F5344CB8AC3E}">
        <p14:creationId xmlns:p14="http://schemas.microsoft.com/office/powerpoint/2010/main" val="99972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0E72D-A870-42D8-A8AA-ECA24FE3E1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D8BF02-305C-4B87-9975-33857D6343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191895-C1E1-4020-BD07-849250133B29}"/>
              </a:ext>
            </a:extLst>
          </p:cNvPr>
          <p:cNvSpPr>
            <a:spLocks noGrp="1"/>
          </p:cNvSpPr>
          <p:nvPr>
            <p:ph type="dt" sz="half" idx="10"/>
          </p:nvPr>
        </p:nvSpPr>
        <p:spPr/>
        <p:txBody>
          <a:bodyPr/>
          <a:lstStyle/>
          <a:p>
            <a:fld id="{21457678-D9E7-4F91-999A-2FFFDF7048F0}" type="datetimeFigureOut">
              <a:rPr lang="en-US" smtClean="0"/>
              <a:t>5/3/2023</a:t>
            </a:fld>
            <a:endParaRPr lang="en-US"/>
          </a:p>
        </p:txBody>
      </p:sp>
      <p:sp>
        <p:nvSpPr>
          <p:cNvPr id="5" name="Footer Placeholder 4">
            <a:extLst>
              <a:ext uri="{FF2B5EF4-FFF2-40B4-BE49-F238E27FC236}">
                <a16:creationId xmlns:a16="http://schemas.microsoft.com/office/drawing/2014/main" id="{40C4C4B6-538E-4FE8-8684-580E7DB46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A71159-A6F9-4B32-942F-45E9DE2E8C53}"/>
              </a:ext>
            </a:extLst>
          </p:cNvPr>
          <p:cNvSpPr>
            <a:spLocks noGrp="1"/>
          </p:cNvSpPr>
          <p:nvPr>
            <p:ph type="sldNum" sz="quarter" idx="12"/>
          </p:nvPr>
        </p:nvSpPr>
        <p:spPr/>
        <p:txBody>
          <a:bodyPr/>
          <a:lstStyle/>
          <a:p>
            <a:fld id="{432C3A9A-E989-4A5C-B23C-AAA82A2AB850}" type="slidenum">
              <a:rPr lang="en-US" smtClean="0"/>
              <a:t>‹#›</a:t>
            </a:fld>
            <a:endParaRPr lang="en-US"/>
          </a:p>
        </p:txBody>
      </p:sp>
    </p:spTree>
    <p:extLst>
      <p:ext uri="{BB962C8B-B14F-4D97-AF65-F5344CB8AC3E}">
        <p14:creationId xmlns:p14="http://schemas.microsoft.com/office/powerpoint/2010/main" val="2611179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7EB74-5123-4D9C-AD41-C4A9E59557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725087-8A30-40F8-B90E-599DB8748C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C89C08-7A40-47DF-93EE-40CDA243F51A}"/>
              </a:ext>
            </a:extLst>
          </p:cNvPr>
          <p:cNvSpPr>
            <a:spLocks noGrp="1"/>
          </p:cNvSpPr>
          <p:nvPr>
            <p:ph type="dt" sz="half" idx="10"/>
          </p:nvPr>
        </p:nvSpPr>
        <p:spPr/>
        <p:txBody>
          <a:bodyPr/>
          <a:lstStyle/>
          <a:p>
            <a:fld id="{21457678-D9E7-4F91-999A-2FFFDF7048F0}" type="datetimeFigureOut">
              <a:rPr lang="en-US" smtClean="0"/>
              <a:t>5/3/2023</a:t>
            </a:fld>
            <a:endParaRPr lang="en-US"/>
          </a:p>
        </p:txBody>
      </p:sp>
      <p:sp>
        <p:nvSpPr>
          <p:cNvPr id="5" name="Footer Placeholder 4">
            <a:extLst>
              <a:ext uri="{FF2B5EF4-FFF2-40B4-BE49-F238E27FC236}">
                <a16:creationId xmlns:a16="http://schemas.microsoft.com/office/drawing/2014/main" id="{B39CB476-4A85-4E99-B53A-7753DB2E33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3B872A-FBA0-4CBF-9BC5-C5F61ED0540D}"/>
              </a:ext>
            </a:extLst>
          </p:cNvPr>
          <p:cNvSpPr>
            <a:spLocks noGrp="1"/>
          </p:cNvSpPr>
          <p:nvPr>
            <p:ph type="sldNum" sz="quarter" idx="12"/>
          </p:nvPr>
        </p:nvSpPr>
        <p:spPr/>
        <p:txBody>
          <a:bodyPr/>
          <a:lstStyle/>
          <a:p>
            <a:fld id="{432C3A9A-E989-4A5C-B23C-AAA82A2AB850}" type="slidenum">
              <a:rPr lang="en-US" smtClean="0"/>
              <a:t>‹#›</a:t>
            </a:fld>
            <a:endParaRPr lang="en-US"/>
          </a:p>
        </p:txBody>
      </p:sp>
    </p:spTree>
    <p:extLst>
      <p:ext uri="{BB962C8B-B14F-4D97-AF65-F5344CB8AC3E}">
        <p14:creationId xmlns:p14="http://schemas.microsoft.com/office/powerpoint/2010/main" val="4229124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EB55F-761E-49F9-A66C-D72ABA1AD4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F427C3-2697-4A54-A386-210D3B716C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12DC95-0229-494C-81F3-DB2FCB4F49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0D65E7-3159-4AE2-B2DD-471B2A378315}"/>
              </a:ext>
            </a:extLst>
          </p:cNvPr>
          <p:cNvSpPr>
            <a:spLocks noGrp="1"/>
          </p:cNvSpPr>
          <p:nvPr>
            <p:ph type="dt" sz="half" idx="10"/>
          </p:nvPr>
        </p:nvSpPr>
        <p:spPr/>
        <p:txBody>
          <a:bodyPr/>
          <a:lstStyle/>
          <a:p>
            <a:fld id="{21457678-D9E7-4F91-999A-2FFFDF7048F0}" type="datetimeFigureOut">
              <a:rPr lang="en-US" smtClean="0"/>
              <a:t>5/3/2023</a:t>
            </a:fld>
            <a:endParaRPr lang="en-US"/>
          </a:p>
        </p:txBody>
      </p:sp>
      <p:sp>
        <p:nvSpPr>
          <p:cNvPr id="6" name="Footer Placeholder 5">
            <a:extLst>
              <a:ext uri="{FF2B5EF4-FFF2-40B4-BE49-F238E27FC236}">
                <a16:creationId xmlns:a16="http://schemas.microsoft.com/office/drawing/2014/main" id="{19A1CC12-B7BA-4377-B724-9B5CD3E269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C558C2-15FD-4573-8AC0-E7EB0FB2D5CC}"/>
              </a:ext>
            </a:extLst>
          </p:cNvPr>
          <p:cNvSpPr>
            <a:spLocks noGrp="1"/>
          </p:cNvSpPr>
          <p:nvPr>
            <p:ph type="sldNum" sz="quarter" idx="12"/>
          </p:nvPr>
        </p:nvSpPr>
        <p:spPr/>
        <p:txBody>
          <a:bodyPr/>
          <a:lstStyle/>
          <a:p>
            <a:fld id="{432C3A9A-E989-4A5C-B23C-AAA82A2AB850}" type="slidenum">
              <a:rPr lang="en-US" smtClean="0"/>
              <a:t>‹#›</a:t>
            </a:fld>
            <a:endParaRPr lang="en-US"/>
          </a:p>
        </p:txBody>
      </p:sp>
    </p:spTree>
    <p:extLst>
      <p:ext uri="{BB962C8B-B14F-4D97-AF65-F5344CB8AC3E}">
        <p14:creationId xmlns:p14="http://schemas.microsoft.com/office/powerpoint/2010/main" val="4294783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C7BCC-1C22-462D-A450-5EFBEBB92A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8E7EBE-0833-4C0D-9390-39ED1A983C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7BAB4C-1AF0-4B91-8563-00B57608AA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10C3D1-803D-493C-BE40-CFD119AD34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3087EF-3C27-4570-821E-30ED093256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172C07-AC1F-45BA-B6BA-7F89FB2501BA}"/>
              </a:ext>
            </a:extLst>
          </p:cNvPr>
          <p:cNvSpPr>
            <a:spLocks noGrp="1"/>
          </p:cNvSpPr>
          <p:nvPr>
            <p:ph type="dt" sz="half" idx="10"/>
          </p:nvPr>
        </p:nvSpPr>
        <p:spPr/>
        <p:txBody>
          <a:bodyPr/>
          <a:lstStyle/>
          <a:p>
            <a:fld id="{21457678-D9E7-4F91-999A-2FFFDF7048F0}" type="datetimeFigureOut">
              <a:rPr lang="en-US" smtClean="0"/>
              <a:t>5/3/2023</a:t>
            </a:fld>
            <a:endParaRPr lang="en-US"/>
          </a:p>
        </p:txBody>
      </p:sp>
      <p:sp>
        <p:nvSpPr>
          <p:cNvPr id="8" name="Footer Placeholder 7">
            <a:extLst>
              <a:ext uri="{FF2B5EF4-FFF2-40B4-BE49-F238E27FC236}">
                <a16:creationId xmlns:a16="http://schemas.microsoft.com/office/drawing/2014/main" id="{66A6937C-B19B-4CFE-8958-DC6FA30D78D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88322F-7ABD-4FC4-9792-51A9966B8E49}"/>
              </a:ext>
            </a:extLst>
          </p:cNvPr>
          <p:cNvSpPr>
            <a:spLocks noGrp="1"/>
          </p:cNvSpPr>
          <p:nvPr>
            <p:ph type="sldNum" sz="quarter" idx="12"/>
          </p:nvPr>
        </p:nvSpPr>
        <p:spPr/>
        <p:txBody>
          <a:bodyPr/>
          <a:lstStyle/>
          <a:p>
            <a:fld id="{432C3A9A-E989-4A5C-B23C-AAA82A2AB850}" type="slidenum">
              <a:rPr lang="en-US" smtClean="0"/>
              <a:t>‹#›</a:t>
            </a:fld>
            <a:endParaRPr lang="en-US"/>
          </a:p>
        </p:txBody>
      </p:sp>
    </p:spTree>
    <p:extLst>
      <p:ext uri="{BB962C8B-B14F-4D97-AF65-F5344CB8AC3E}">
        <p14:creationId xmlns:p14="http://schemas.microsoft.com/office/powerpoint/2010/main" val="2890720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B1558-974F-4C8A-9E4A-794023975B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88BC85-C1FD-47E6-9FE1-2DCB4D430E08}"/>
              </a:ext>
            </a:extLst>
          </p:cNvPr>
          <p:cNvSpPr>
            <a:spLocks noGrp="1"/>
          </p:cNvSpPr>
          <p:nvPr>
            <p:ph type="dt" sz="half" idx="10"/>
          </p:nvPr>
        </p:nvSpPr>
        <p:spPr/>
        <p:txBody>
          <a:bodyPr/>
          <a:lstStyle/>
          <a:p>
            <a:fld id="{21457678-D9E7-4F91-999A-2FFFDF7048F0}" type="datetimeFigureOut">
              <a:rPr lang="en-US" smtClean="0"/>
              <a:t>5/3/2023</a:t>
            </a:fld>
            <a:endParaRPr lang="en-US"/>
          </a:p>
        </p:txBody>
      </p:sp>
      <p:sp>
        <p:nvSpPr>
          <p:cNvPr id="4" name="Footer Placeholder 3">
            <a:extLst>
              <a:ext uri="{FF2B5EF4-FFF2-40B4-BE49-F238E27FC236}">
                <a16:creationId xmlns:a16="http://schemas.microsoft.com/office/drawing/2014/main" id="{E0501C44-9BAA-4B19-9AC6-9BE9519F86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956EC6-075D-4BC3-B270-7D99F3A61E70}"/>
              </a:ext>
            </a:extLst>
          </p:cNvPr>
          <p:cNvSpPr>
            <a:spLocks noGrp="1"/>
          </p:cNvSpPr>
          <p:nvPr>
            <p:ph type="sldNum" sz="quarter" idx="12"/>
          </p:nvPr>
        </p:nvSpPr>
        <p:spPr/>
        <p:txBody>
          <a:bodyPr/>
          <a:lstStyle/>
          <a:p>
            <a:fld id="{432C3A9A-E989-4A5C-B23C-AAA82A2AB850}" type="slidenum">
              <a:rPr lang="en-US" smtClean="0"/>
              <a:t>‹#›</a:t>
            </a:fld>
            <a:endParaRPr lang="en-US"/>
          </a:p>
        </p:txBody>
      </p:sp>
    </p:spTree>
    <p:extLst>
      <p:ext uri="{BB962C8B-B14F-4D97-AF65-F5344CB8AC3E}">
        <p14:creationId xmlns:p14="http://schemas.microsoft.com/office/powerpoint/2010/main" val="58456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EC4C55-ABC1-426E-9D91-5FD5ED939111}"/>
              </a:ext>
            </a:extLst>
          </p:cNvPr>
          <p:cNvSpPr>
            <a:spLocks noGrp="1"/>
          </p:cNvSpPr>
          <p:nvPr>
            <p:ph type="dt" sz="half" idx="10"/>
          </p:nvPr>
        </p:nvSpPr>
        <p:spPr/>
        <p:txBody>
          <a:bodyPr/>
          <a:lstStyle/>
          <a:p>
            <a:fld id="{21457678-D9E7-4F91-999A-2FFFDF7048F0}" type="datetimeFigureOut">
              <a:rPr lang="en-US" smtClean="0"/>
              <a:t>5/3/2023</a:t>
            </a:fld>
            <a:endParaRPr lang="en-US"/>
          </a:p>
        </p:txBody>
      </p:sp>
      <p:sp>
        <p:nvSpPr>
          <p:cNvPr id="3" name="Footer Placeholder 2">
            <a:extLst>
              <a:ext uri="{FF2B5EF4-FFF2-40B4-BE49-F238E27FC236}">
                <a16:creationId xmlns:a16="http://schemas.microsoft.com/office/drawing/2014/main" id="{DEDFB042-9D1C-460F-B353-CBC2F117D2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A36C55-111F-4AFF-8B8D-25F7B3B041D6}"/>
              </a:ext>
            </a:extLst>
          </p:cNvPr>
          <p:cNvSpPr>
            <a:spLocks noGrp="1"/>
          </p:cNvSpPr>
          <p:nvPr>
            <p:ph type="sldNum" sz="quarter" idx="12"/>
          </p:nvPr>
        </p:nvSpPr>
        <p:spPr/>
        <p:txBody>
          <a:bodyPr/>
          <a:lstStyle/>
          <a:p>
            <a:fld id="{432C3A9A-E989-4A5C-B23C-AAA82A2AB850}" type="slidenum">
              <a:rPr lang="en-US" smtClean="0"/>
              <a:t>‹#›</a:t>
            </a:fld>
            <a:endParaRPr lang="en-US"/>
          </a:p>
        </p:txBody>
      </p:sp>
    </p:spTree>
    <p:extLst>
      <p:ext uri="{BB962C8B-B14F-4D97-AF65-F5344CB8AC3E}">
        <p14:creationId xmlns:p14="http://schemas.microsoft.com/office/powerpoint/2010/main" val="4158617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C7457-19B9-449F-AAEF-1F1D7AEC57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15D24D-F03B-444C-8FD6-AECB55A3D3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B5F91D-A0A5-4ECB-91B3-8B19430036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583073-BF0E-4EA3-94AB-5BE2F1F11DDD}"/>
              </a:ext>
            </a:extLst>
          </p:cNvPr>
          <p:cNvSpPr>
            <a:spLocks noGrp="1"/>
          </p:cNvSpPr>
          <p:nvPr>
            <p:ph type="dt" sz="half" idx="10"/>
          </p:nvPr>
        </p:nvSpPr>
        <p:spPr/>
        <p:txBody>
          <a:bodyPr/>
          <a:lstStyle/>
          <a:p>
            <a:fld id="{21457678-D9E7-4F91-999A-2FFFDF7048F0}" type="datetimeFigureOut">
              <a:rPr lang="en-US" smtClean="0"/>
              <a:t>5/3/2023</a:t>
            </a:fld>
            <a:endParaRPr lang="en-US"/>
          </a:p>
        </p:txBody>
      </p:sp>
      <p:sp>
        <p:nvSpPr>
          <p:cNvPr id="6" name="Footer Placeholder 5">
            <a:extLst>
              <a:ext uri="{FF2B5EF4-FFF2-40B4-BE49-F238E27FC236}">
                <a16:creationId xmlns:a16="http://schemas.microsoft.com/office/drawing/2014/main" id="{0F9D0195-5097-47B9-BBC9-05F5A48D89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028CD4-7EB4-4ACB-B998-4E8BD162E337}"/>
              </a:ext>
            </a:extLst>
          </p:cNvPr>
          <p:cNvSpPr>
            <a:spLocks noGrp="1"/>
          </p:cNvSpPr>
          <p:nvPr>
            <p:ph type="sldNum" sz="quarter" idx="12"/>
          </p:nvPr>
        </p:nvSpPr>
        <p:spPr/>
        <p:txBody>
          <a:bodyPr/>
          <a:lstStyle/>
          <a:p>
            <a:fld id="{432C3A9A-E989-4A5C-B23C-AAA82A2AB850}" type="slidenum">
              <a:rPr lang="en-US" smtClean="0"/>
              <a:t>‹#›</a:t>
            </a:fld>
            <a:endParaRPr lang="en-US"/>
          </a:p>
        </p:txBody>
      </p:sp>
    </p:spTree>
    <p:extLst>
      <p:ext uri="{BB962C8B-B14F-4D97-AF65-F5344CB8AC3E}">
        <p14:creationId xmlns:p14="http://schemas.microsoft.com/office/powerpoint/2010/main" val="904505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62FBE-09AF-410B-862A-7372B4253D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5CD645-C45E-417A-A683-A3DC43CDC7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2E4A8FD-81AA-4D11-8674-7007B611F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CEC1FF-FC75-4800-9B4A-8AA1284BD3D3}"/>
              </a:ext>
            </a:extLst>
          </p:cNvPr>
          <p:cNvSpPr>
            <a:spLocks noGrp="1"/>
          </p:cNvSpPr>
          <p:nvPr>
            <p:ph type="dt" sz="half" idx="10"/>
          </p:nvPr>
        </p:nvSpPr>
        <p:spPr/>
        <p:txBody>
          <a:bodyPr/>
          <a:lstStyle/>
          <a:p>
            <a:fld id="{21457678-D9E7-4F91-999A-2FFFDF7048F0}" type="datetimeFigureOut">
              <a:rPr lang="en-US" smtClean="0"/>
              <a:t>5/3/2023</a:t>
            </a:fld>
            <a:endParaRPr lang="en-US"/>
          </a:p>
        </p:txBody>
      </p:sp>
      <p:sp>
        <p:nvSpPr>
          <p:cNvPr id="6" name="Footer Placeholder 5">
            <a:extLst>
              <a:ext uri="{FF2B5EF4-FFF2-40B4-BE49-F238E27FC236}">
                <a16:creationId xmlns:a16="http://schemas.microsoft.com/office/drawing/2014/main" id="{804A7A99-9B9B-443A-8890-21BC2AA4FF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538FE-C602-4567-9369-66F50114E882}"/>
              </a:ext>
            </a:extLst>
          </p:cNvPr>
          <p:cNvSpPr>
            <a:spLocks noGrp="1"/>
          </p:cNvSpPr>
          <p:nvPr>
            <p:ph type="sldNum" sz="quarter" idx="12"/>
          </p:nvPr>
        </p:nvSpPr>
        <p:spPr/>
        <p:txBody>
          <a:bodyPr/>
          <a:lstStyle/>
          <a:p>
            <a:fld id="{432C3A9A-E989-4A5C-B23C-AAA82A2AB850}" type="slidenum">
              <a:rPr lang="en-US" smtClean="0"/>
              <a:t>‹#›</a:t>
            </a:fld>
            <a:endParaRPr lang="en-US"/>
          </a:p>
        </p:txBody>
      </p:sp>
    </p:spTree>
    <p:extLst>
      <p:ext uri="{BB962C8B-B14F-4D97-AF65-F5344CB8AC3E}">
        <p14:creationId xmlns:p14="http://schemas.microsoft.com/office/powerpoint/2010/main" val="2911386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E1395-5C8C-4E36-8D4B-371938F416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4141CA-BB52-480A-8DCA-A11888E368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B7DC93-2714-41AC-ADD1-73FFB885FD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57678-D9E7-4F91-999A-2FFFDF7048F0}" type="datetimeFigureOut">
              <a:rPr lang="en-US" smtClean="0"/>
              <a:t>5/3/2023</a:t>
            </a:fld>
            <a:endParaRPr lang="en-US"/>
          </a:p>
        </p:txBody>
      </p:sp>
      <p:sp>
        <p:nvSpPr>
          <p:cNvPr id="5" name="Footer Placeholder 4">
            <a:extLst>
              <a:ext uri="{FF2B5EF4-FFF2-40B4-BE49-F238E27FC236}">
                <a16:creationId xmlns:a16="http://schemas.microsoft.com/office/drawing/2014/main" id="{4CA00453-3195-4BC6-93F7-F2E796D556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BA4EFE-564F-4EAA-832E-C23D672866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2C3A9A-E989-4A5C-B23C-AAA82A2AB850}" type="slidenum">
              <a:rPr lang="en-US" smtClean="0"/>
              <a:t>‹#›</a:t>
            </a:fld>
            <a:endParaRPr lang="en-US"/>
          </a:p>
        </p:txBody>
      </p:sp>
    </p:spTree>
    <p:extLst>
      <p:ext uri="{BB962C8B-B14F-4D97-AF65-F5344CB8AC3E}">
        <p14:creationId xmlns:p14="http://schemas.microsoft.com/office/powerpoint/2010/main" val="3419490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mailto:bwymer@svspso.org" TargetMode="External"/><Relationship Id="rId13" Type="http://schemas.openxmlformats.org/officeDocument/2006/relationships/hyperlink" Target="mailto:jjorgensen@svspso.org" TargetMode="External"/><Relationship Id="rId3" Type="http://schemas.openxmlformats.org/officeDocument/2006/relationships/hyperlink" Target="mailto:glemmon@svspso.org" TargetMode="External"/><Relationship Id="rId7" Type="http://schemas.openxmlformats.org/officeDocument/2006/relationships/hyperlink" Target="mailto:Beau-Hawkins@ouhsc.edu" TargetMode="External"/><Relationship Id="rId12" Type="http://schemas.openxmlformats.org/officeDocument/2006/relationships/hyperlink" Target="mailto:jindes@montefiore.org" TargetMode="Externa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hyperlink" Target="mailto:Ashley.Vavra@nm.org" TargetMode="External"/><Relationship Id="rId11" Type="http://schemas.openxmlformats.org/officeDocument/2006/relationships/hyperlink" Target="mailto:gvelazqu@wakehealth.edu" TargetMode="External"/><Relationship Id="rId5" Type="http://schemas.openxmlformats.org/officeDocument/2006/relationships/hyperlink" Target="mailto:asgutwei@iu.edu" TargetMode="External"/><Relationship Id="rId15" Type="http://schemas.openxmlformats.org/officeDocument/2006/relationships/hyperlink" Target="mailto:Boutrous@uchc.edu" TargetMode="External"/><Relationship Id="rId10" Type="http://schemas.openxmlformats.org/officeDocument/2006/relationships/hyperlink" Target="mailto:Faziz@pennstatehealth.psu.edu" TargetMode="External"/><Relationship Id="rId4" Type="http://schemas.openxmlformats.org/officeDocument/2006/relationships/hyperlink" Target="mailto:Bridgitte.smith@hsc.Utah.edu" TargetMode="External"/><Relationship Id="rId9" Type="http://schemas.openxmlformats.org/officeDocument/2006/relationships/hyperlink" Target="mailto:dnf9001@med.cornell.edu" TargetMode="External"/><Relationship Id="rId14" Type="http://schemas.openxmlformats.org/officeDocument/2006/relationships/hyperlink" Target="mailto:jwadzinski@svspso.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1E60A-FEC9-4219-AD88-A0989FA5B408}"/>
              </a:ext>
            </a:extLst>
          </p:cNvPr>
          <p:cNvSpPr>
            <a:spLocks noGrp="1"/>
          </p:cNvSpPr>
          <p:nvPr>
            <p:ph type="ctrTitle"/>
          </p:nvPr>
        </p:nvSpPr>
        <p:spPr>
          <a:xfrm>
            <a:off x="1590812" y="956818"/>
            <a:ext cx="9144000" cy="2387600"/>
          </a:xfrm>
        </p:spPr>
        <p:txBody>
          <a:bodyPr>
            <a:normAutofit/>
          </a:bodyPr>
          <a:lstStyle/>
          <a:p>
            <a:pPr algn="ctr"/>
            <a:r>
              <a:rPr lang="en-US" b="1" dirty="0">
                <a:solidFill>
                  <a:srgbClr val="C00000"/>
                </a:solidFill>
                <a:latin typeface="+mn-lt"/>
              </a:rPr>
              <a:t>VQI/PSO Fellow in Training</a:t>
            </a:r>
            <a:br>
              <a:rPr lang="en-US" dirty="0">
                <a:latin typeface="+mn-lt"/>
              </a:rPr>
            </a:br>
            <a:r>
              <a:rPr lang="en-US" sz="2400" b="1" dirty="0">
                <a:latin typeface="+mn-lt"/>
              </a:rPr>
              <a:t>A Pilot program</a:t>
            </a:r>
          </a:p>
        </p:txBody>
      </p:sp>
      <p:sp>
        <p:nvSpPr>
          <p:cNvPr id="3" name="Content Placeholder 2">
            <a:extLst>
              <a:ext uri="{FF2B5EF4-FFF2-40B4-BE49-F238E27FC236}">
                <a16:creationId xmlns:a16="http://schemas.microsoft.com/office/drawing/2014/main" id="{FCFA1736-0697-4F7F-B255-8756F9EE1713}"/>
              </a:ext>
            </a:extLst>
          </p:cNvPr>
          <p:cNvSpPr>
            <a:spLocks noGrp="1"/>
          </p:cNvSpPr>
          <p:nvPr>
            <p:ph type="subTitle" idx="1"/>
          </p:nvPr>
        </p:nvSpPr>
        <p:spPr/>
        <p:txBody>
          <a:bodyPr>
            <a:normAutofit/>
          </a:bodyPr>
          <a:lstStyle/>
          <a:p>
            <a:pPr marL="0" indent="0" algn="ctr">
              <a:buNone/>
            </a:pPr>
            <a:r>
              <a:rPr lang="en-US" sz="4000" b="1" dirty="0"/>
              <a:t>Next Generation VQI Member Alliance</a:t>
            </a:r>
          </a:p>
        </p:txBody>
      </p:sp>
      <p:sp>
        <p:nvSpPr>
          <p:cNvPr id="4" name="TextBox 3">
            <a:extLst>
              <a:ext uri="{FF2B5EF4-FFF2-40B4-BE49-F238E27FC236}">
                <a16:creationId xmlns:a16="http://schemas.microsoft.com/office/drawing/2014/main" id="{E3610F09-FAFD-4E25-A5F9-D778357D6878}"/>
              </a:ext>
            </a:extLst>
          </p:cNvPr>
          <p:cNvSpPr txBox="1"/>
          <p:nvPr/>
        </p:nvSpPr>
        <p:spPr>
          <a:xfrm>
            <a:off x="3837694" y="4794587"/>
            <a:ext cx="3933706" cy="923330"/>
          </a:xfrm>
          <a:prstGeom prst="rect">
            <a:avLst/>
          </a:prstGeom>
          <a:noFill/>
        </p:spPr>
        <p:txBody>
          <a:bodyPr wrap="none" rtlCol="0">
            <a:spAutoFit/>
          </a:bodyPr>
          <a:lstStyle/>
          <a:p>
            <a:pPr algn="ctr"/>
            <a:r>
              <a:rPr lang="en-US" dirty="0"/>
              <a:t>Gary W Lemmon  MD,FACS</a:t>
            </a:r>
          </a:p>
          <a:p>
            <a:pPr algn="ctr"/>
            <a:r>
              <a:rPr lang="en-US" dirty="0"/>
              <a:t>Associate Medical Director- VQI, Quality</a:t>
            </a:r>
          </a:p>
          <a:p>
            <a:pPr algn="ctr"/>
            <a:r>
              <a:rPr lang="en-US" dirty="0"/>
              <a:t>Annual Retreat Update</a:t>
            </a:r>
          </a:p>
        </p:txBody>
      </p:sp>
    </p:spTree>
    <p:extLst>
      <p:ext uri="{BB962C8B-B14F-4D97-AF65-F5344CB8AC3E}">
        <p14:creationId xmlns:p14="http://schemas.microsoft.com/office/powerpoint/2010/main" val="4284402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E824BA4-9542-4FE9-A2CC-C202823B9251}"/>
              </a:ext>
            </a:extLst>
          </p:cNvPr>
          <p:cNvSpPr txBox="1"/>
          <p:nvPr/>
        </p:nvSpPr>
        <p:spPr>
          <a:xfrm>
            <a:off x="4172755" y="779172"/>
            <a:ext cx="3390993" cy="369332"/>
          </a:xfrm>
          <a:prstGeom prst="rect">
            <a:avLst/>
          </a:prstGeom>
          <a:noFill/>
        </p:spPr>
        <p:txBody>
          <a:bodyPr wrap="none" rtlCol="0">
            <a:spAutoFit/>
          </a:bodyPr>
          <a:lstStyle/>
          <a:p>
            <a:pPr marL="0" marR="0">
              <a:spcBef>
                <a:spcPts val="0"/>
              </a:spcBef>
              <a:spcAft>
                <a:spcPts val="0"/>
              </a:spcAft>
            </a:pPr>
            <a:r>
              <a:rPr lang="en-US" sz="1800" b="1">
                <a:effectLst/>
                <a:latin typeface="Calibri" panose="020F0502020204030204" pitchFamily="34" charset="0"/>
                <a:ea typeface="Times New Roman" panose="02020603050405020304" pitchFamily="18" charset="0"/>
              </a:rPr>
              <a:t>SVS PSO FIT Committee Members</a:t>
            </a:r>
            <a:endParaRPr lang="en-US" sz="1800">
              <a:effectLst/>
              <a:latin typeface="Times New Roman" panose="02020603050405020304" pitchFamily="18" charset="0"/>
              <a:ea typeface="Times New Roman" panose="02020603050405020304" pitchFamily="18" charset="0"/>
            </a:endParaRPr>
          </a:p>
        </p:txBody>
      </p:sp>
      <p:graphicFrame>
        <p:nvGraphicFramePr>
          <p:cNvPr id="2" name="Table 2">
            <a:extLst>
              <a:ext uri="{FF2B5EF4-FFF2-40B4-BE49-F238E27FC236}">
                <a16:creationId xmlns:a16="http://schemas.microsoft.com/office/drawing/2014/main" id="{0463EA42-4213-4968-B3FD-5767966A1E0E}"/>
              </a:ext>
            </a:extLst>
          </p:cNvPr>
          <p:cNvGraphicFramePr>
            <a:graphicFrameLocks noGrp="1"/>
          </p:cNvGraphicFramePr>
          <p:nvPr>
            <p:extLst>
              <p:ext uri="{D42A27DB-BD31-4B8C-83A1-F6EECF244321}">
                <p14:modId xmlns:p14="http://schemas.microsoft.com/office/powerpoint/2010/main" val="2356968723"/>
              </p:ext>
            </p:extLst>
          </p:nvPr>
        </p:nvGraphicFramePr>
        <p:xfrm>
          <a:off x="1899920" y="330200"/>
          <a:ext cx="9225280" cy="5871829"/>
        </p:xfrm>
        <a:graphic>
          <a:graphicData uri="http://schemas.openxmlformats.org/drawingml/2006/table">
            <a:tbl>
              <a:tblPr firstRow="1" bandRow="1">
                <a:tableStyleId>{5C22544A-7EE6-4342-B048-85BDC9FD1C3A}</a:tableStyleId>
              </a:tblPr>
              <a:tblGrid>
                <a:gridCol w="2306320">
                  <a:extLst>
                    <a:ext uri="{9D8B030D-6E8A-4147-A177-3AD203B41FA5}">
                      <a16:colId xmlns:a16="http://schemas.microsoft.com/office/drawing/2014/main" val="3772572937"/>
                    </a:ext>
                  </a:extLst>
                </a:gridCol>
                <a:gridCol w="2306320">
                  <a:extLst>
                    <a:ext uri="{9D8B030D-6E8A-4147-A177-3AD203B41FA5}">
                      <a16:colId xmlns:a16="http://schemas.microsoft.com/office/drawing/2014/main" val="3485011042"/>
                    </a:ext>
                  </a:extLst>
                </a:gridCol>
                <a:gridCol w="2306320">
                  <a:extLst>
                    <a:ext uri="{9D8B030D-6E8A-4147-A177-3AD203B41FA5}">
                      <a16:colId xmlns:a16="http://schemas.microsoft.com/office/drawing/2014/main" val="285618333"/>
                    </a:ext>
                  </a:extLst>
                </a:gridCol>
                <a:gridCol w="2306320">
                  <a:extLst>
                    <a:ext uri="{9D8B030D-6E8A-4147-A177-3AD203B41FA5}">
                      <a16:colId xmlns:a16="http://schemas.microsoft.com/office/drawing/2014/main" val="462380202"/>
                    </a:ext>
                  </a:extLst>
                </a:gridCol>
              </a:tblGrid>
              <a:tr h="355507">
                <a:tc>
                  <a:txBody>
                    <a:bodyPr/>
                    <a:lstStyle/>
                    <a:p>
                      <a:r>
                        <a:rPr lang="en-US" sz="1200" u="sng" dirty="0">
                          <a:solidFill>
                            <a:schemeClr val="tx1"/>
                          </a:solidFill>
                        </a:rPr>
                        <a:t>Name:</a:t>
                      </a:r>
                    </a:p>
                  </a:txBody>
                  <a:tcPr>
                    <a:blipFill>
                      <a:blip r:embed="rId2"/>
                      <a:tile tx="0" ty="0" sx="100000" sy="100000" flip="none" algn="tl"/>
                    </a:blipFill>
                  </a:tcPr>
                </a:tc>
                <a:tc>
                  <a:txBody>
                    <a:bodyPr/>
                    <a:lstStyle/>
                    <a:p>
                      <a:r>
                        <a:rPr lang="en-US" sz="1200" u="sng" dirty="0">
                          <a:solidFill>
                            <a:schemeClr val="tx1"/>
                          </a:solidFill>
                        </a:rPr>
                        <a:t>Affiliation:</a:t>
                      </a:r>
                    </a:p>
                  </a:txBody>
                  <a:tcPr>
                    <a:blipFill>
                      <a:blip r:embed="rId2"/>
                      <a:tile tx="0" ty="0" sx="100000" sy="100000" flip="none" algn="tl"/>
                    </a:blipFill>
                  </a:tcPr>
                </a:tc>
                <a:tc>
                  <a:txBody>
                    <a:bodyPr/>
                    <a:lstStyle/>
                    <a:p>
                      <a:r>
                        <a:rPr lang="en-US" sz="1200" u="sng" dirty="0">
                          <a:solidFill>
                            <a:schemeClr val="tx1"/>
                          </a:solidFill>
                        </a:rPr>
                        <a:t>Contact Information:</a:t>
                      </a:r>
                    </a:p>
                  </a:txBody>
                  <a:tcPr>
                    <a:blipFill>
                      <a:blip r:embed="rId2"/>
                      <a:tile tx="0" ty="0" sx="100000" sy="100000" flip="none" algn="tl"/>
                    </a:blipFill>
                  </a:tcPr>
                </a:tc>
                <a:tc>
                  <a:txBody>
                    <a:bodyPr/>
                    <a:lstStyle/>
                    <a:p>
                      <a:r>
                        <a:rPr lang="en-US" sz="1200" u="sng" dirty="0">
                          <a:solidFill>
                            <a:schemeClr val="tx1"/>
                          </a:solidFill>
                        </a:rPr>
                        <a:t>Representation:</a:t>
                      </a:r>
                    </a:p>
                  </a:txBody>
                  <a:tcPr>
                    <a:blipFill>
                      <a:blip r:embed="rId2"/>
                      <a:tile tx="0" ty="0" sx="100000" sy="100000" flip="none" algn="tl"/>
                    </a:blipFill>
                  </a:tcPr>
                </a:tc>
                <a:extLst>
                  <a:ext uri="{0D108BD9-81ED-4DB2-BD59-A6C34878D82A}">
                    <a16:rowId xmlns:a16="http://schemas.microsoft.com/office/drawing/2014/main" val="2143406298"/>
                  </a:ext>
                </a:extLst>
              </a:tr>
              <a:tr h="438296">
                <a:tc>
                  <a:txBody>
                    <a:bodyPr/>
                    <a:lstStyle/>
                    <a:p>
                      <a:r>
                        <a:rPr lang="en-US" sz="1200" dirty="0"/>
                        <a:t>Gary Lemmon, M.D., FACS </a:t>
                      </a:r>
                      <a:r>
                        <a:rPr lang="en-US" sz="1200" b="1" dirty="0"/>
                        <a:t>Chairperson</a:t>
                      </a:r>
                    </a:p>
                  </a:txBody>
                  <a:tcPr>
                    <a:blipFill>
                      <a:blip r:embed="rId2"/>
                      <a:tile tx="0" ty="0" sx="100000" sy="100000" flip="none" algn="tl"/>
                    </a:blipFill>
                  </a:tcPr>
                </a:tc>
                <a:tc>
                  <a:txBody>
                    <a:bodyPr/>
                    <a:lstStyle/>
                    <a:p>
                      <a:r>
                        <a:rPr lang="en-US" sz="1200" dirty="0"/>
                        <a:t>Associate Medical Director VQI, Quality</a:t>
                      </a:r>
                    </a:p>
                  </a:txBody>
                  <a:tcPr>
                    <a:blipFill>
                      <a:blip r:embed="rId2"/>
                      <a:tile tx="0" ty="0" sx="100000" sy="100000" flip="none" algn="tl"/>
                    </a:blipFill>
                  </a:tcPr>
                </a:tc>
                <a:tc>
                  <a:txBody>
                    <a:bodyPr/>
                    <a:lstStyle/>
                    <a:p>
                      <a:r>
                        <a:rPr lang="en-US" sz="1200" dirty="0">
                          <a:hlinkClick r:id="rId3"/>
                        </a:rPr>
                        <a:t>glemmon@svspso.org</a:t>
                      </a:r>
                      <a:endParaRPr lang="en-US" sz="1200" dirty="0"/>
                    </a:p>
                  </a:txBody>
                  <a:tcPr>
                    <a:blipFill>
                      <a:blip r:embed="rId2"/>
                      <a:tile tx="0" ty="0" sx="100000" sy="100000" flip="none" algn="tl"/>
                    </a:blipFill>
                  </a:tcPr>
                </a:tc>
                <a:tc>
                  <a:txBody>
                    <a:bodyPr/>
                    <a:lstStyle/>
                    <a:p>
                      <a:r>
                        <a:rPr lang="en-US" sz="1200" dirty="0"/>
                        <a:t>PSO Staff</a:t>
                      </a:r>
                    </a:p>
                  </a:txBody>
                  <a:tcPr>
                    <a:blipFill>
                      <a:blip r:embed="rId2"/>
                      <a:tile tx="0" ty="0" sx="100000" sy="100000" flip="none" algn="tl"/>
                    </a:blipFill>
                  </a:tcPr>
                </a:tc>
                <a:extLst>
                  <a:ext uri="{0D108BD9-81ED-4DB2-BD59-A6C34878D82A}">
                    <a16:rowId xmlns:a16="http://schemas.microsoft.com/office/drawing/2014/main" val="3677158518"/>
                  </a:ext>
                </a:extLst>
              </a:tr>
              <a:tr h="438296">
                <a:tc>
                  <a:txBody>
                    <a:bodyPr/>
                    <a:lstStyle/>
                    <a:p>
                      <a:r>
                        <a:rPr lang="en-US" sz="1200" dirty="0"/>
                        <a:t>Bridgitte Smith, M.D.</a:t>
                      </a:r>
                    </a:p>
                    <a:p>
                      <a:r>
                        <a:rPr lang="en-US" sz="1200" b="1" dirty="0"/>
                        <a:t>Co-Chairperson</a:t>
                      </a:r>
                    </a:p>
                  </a:txBody>
                  <a:tcPr>
                    <a:blipFill>
                      <a:blip r:embed="rId2"/>
                      <a:tile tx="0" ty="0" sx="100000" sy="100000" flip="none" algn="tl"/>
                    </a:blipFill>
                  </a:tcPr>
                </a:tc>
                <a:tc>
                  <a:txBody>
                    <a:bodyPr/>
                    <a:lstStyle/>
                    <a:p>
                      <a:r>
                        <a:rPr lang="en-US" sz="1200" dirty="0"/>
                        <a:t>University of Utah Hospitals &amp; Clinics</a:t>
                      </a:r>
                    </a:p>
                  </a:txBody>
                  <a:tcPr>
                    <a:blipFill>
                      <a:blip r:embed="rId2"/>
                      <a:tile tx="0" ty="0" sx="100000" sy="100000" flip="none" algn="tl"/>
                    </a:blipFill>
                  </a:tcPr>
                </a:tc>
                <a:tc>
                  <a:txBody>
                    <a:bodyPr/>
                    <a:lstStyle/>
                    <a:p>
                      <a:r>
                        <a:rPr lang="en-US" sz="1200" dirty="0">
                          <a:hlinkClick r:id="rId4"/>
                        </a:rPr>
                        <a:t>Bridgitte.smith@hsc.Utah.edu</a:t>
                      </a:r>
                      <a:endParaRPr lang="en-US" sz="1200" dirty="0"/>
                    </a:p>
                  </a:txBody>
                  <a:tcPr>
                    <a:blipFill>
                      <a:blip r:embed="rId2"/>
                      <a:tile tx="0" ty="0" sx="100000" sy="100000" flip="none" algn="tl"/>
                    </a:blipFill>
                  </a:tcPr>
                </a:tc>
                <a:tc>
                  <a:txBody>
                    <a:bodyPr/>
                    <a:lstStyle/>
                    <a:p>
                      <a:r>
                        <a:rPr lang="en-US" sz="1200" dirty="0"/>
                        <a:t>APDVS</a:t>
                      </a:r>
                    </a:p>
                  </a:txBody>
                  <a:tcPr>
                    <a:blipFill>
                      <a:blip r:embed="rId2"/>
                      <a:tile tx="0" ty="0" sx="100000" sy="100000" flip="none" algn="tl"/>
                    </a:blipFill>
                  </a:tcPr>
                </a:tc>
                <a:extLst>
                  <a:ext uri="{0D108BD9-81ED-4DB2-BD59-A6C34878D82A}">
                    <a16:rowId xmlns:a16="http://schemas.microsoft.com/office/drawing/2014/main" val="3900971051"/>
                  </a:ext>
                </a:extLst>
              </a:tr>
              <a:tr h="355507">
                <a:tc>
                  <a:txBody>
                    <a:bodyPr/>
                    <a:lstStyle/>
                    <a:p>
                      <a:r>
                        <a:rPr lang="en-US" sz="1200" dirty="0"/>
                        <a:t>Ashley Gutwein, M.D.</a:t>
                      </a:r>
                    </a:p>
                  </a:txBody>
                  <a:tcPr>
                    <a:blipFill>
                      <a:blip r:embed="rId2"/>
                      <a:tile tx="0" ty="0" sx="100000" sy="100000" flip="none" algn="tl"/>
                    </a:blipFill>
                  </a:tcPr>
                </a:tc>
                <a:tc>
                  <a:txBody>
                    <a:bodyPr/>
                    <a:lstStyle/>
                    <a:p>
                      <a:r>
                        <a:rPr lang="en-US" sz="1200" dirty="0"/>
                        <a:t>Indiana University Health System</a:t>
                      </a:r>
                    </a:p>
                  </a:txBody>
                  <a:tcPr>
                    <a:blipFill>
                      <a:blip r:embed="rId2"/>
                      <a:tile tx="0" ty="0" sx="100000" sy="100000" flip="none" algn="tl"/>
                    </a:blipFill>
                  </a:tcPr>
                </a:tc>
                <a:tc>
                  <a:txBody>
                    <a:bodyPr/>
                    <a:lstStyle/>
                    <a:p>
                      <a:r>
                        <a:rPr lang="en-US" sz="1200" dirty="0">
                          <a:hlinkClick r:id="rId5"/>
                        </a:rPr>
                        <a:t>asgutwei@iu.edu</a:t>
                      </a:r>
                      <a:endParaRPr lang="en-US" sz="1200" dirty="0"/>
                    </a:p>
                  </a:txBody>
                  <a:tcPr>
                    <a:blipFill>
                      <a:blip r:embed="rId2"/>
                      <a:tile tx="0" ty="0" sx="100000" sy="100000" flip="none" algn="tl"/>
                    </a:blipFill>
                  </a:tcPr>
                </a:tc>
                <a:tc>
                  <a:txBody>
                    <a:bodyPr/>
                    <a:lstStyle/>
                    <a:p>
                      <a:r>
                        <a:rPr lang="en-US" sz="1200" dirty="0"/>
                        <a:t>0-5 Resident</a:t>
                      </a:r>
                    </a:p>
                  </a:txBody>
                  <a:tcPr>
                    <a:blipFill>
                      <a:blip r:embed="rId2"/>
                      <a:tile tx="0" ty="0" sx="100000" sy="100000" flip="none" algn="tl"/>
                    </a:blipFill>
                  </a:tcPr>
                </a:tc>
                <a:extLst>
                  <a:ext uri="{0D108BD9-81ED-4DB2-BD59-A6C34878D82A}">
                    <a16:rowId xmlns:a16="http://schemas.microsoft.com/office/drawing/2014/main" val="2581916922"/>
                  </a:ext>
                </a:extLst>
              </a:tr>
              <a:tr h="355507">
                <a:tc>
                  <a:txBody>
                    <a:bodyPr/>
                    <a:lstStyle/>
                    <a:p>
                      <a:r>
                        <a:rPr lang="en-US" sz="1200" dirty="0"/>
                        <a:t>Ashley Vavra, M.D.</a:t>
                      </a:r>
                    </a:p>
                  </a:txBody>
                  <a:tcPr>
                    <a:blipFill>
                      <a:blip r:embed="rId2"/>
                      <a:tile tx="0" ty="0" sx="100000" sy="100000" flip="none" algn="tl"/>
                    </a:blipFill>
                  </a:tcPr>
                </a:tc>
                <a:tc>
                  <a:txBody>
                    <a:bodyPr/>
                    <a:lstStyle/>
                    <a:p>
                      <a:r>
                        <a:rPr lang="en-US" sz="1200" dirty="0"/>
                        <a:t>Northwestern Memorial Hospital</a:t>
                      </a:r>
                    </a:p>
                  </a:txBody>
                  <a:tcPr>
                    <a:blipFill>
                      <a:blip r:embed="rId2"/>
                      <a:tile tx="0" ty="0" sx="100000" sy="100000" flip="none" algn="tl"/>
                    </a:blipFill>
                  </a:tcPr>
                </a:tc>
                <a:tc>
                  <a:txBody>
                    <a:bodyPr/>
                    <a:lstStyle/>
                    <a:p>
                      <a:r>
                        <a:rPr lang="en-US" sz="1200" dirty="0">
                          <a:hlinkClick r:id="rId6"/>
                        </a:rPr>
                        <a:t>Ashley.Vavra@nm.org</a:t>
                      </a:r>
                      <a:endParaRPr lang="en-US" sz="1200" dirty="0"/>
                    </a:p>
                  </a:txBody>
                  <a:tcPr>
                    <a:blipFill>
                      <a:blip r:embed="rId2"/>
                      <a:tile tx="0" ty="0" sx="100000" sy="100000" flip="none" algn="tl"/>
                    </a:blipFill>
                  </a:tcPr>
                </a:tc>
                <a:tc>
                  <a:txBody>
                    <a:bodyPr/>
                    <a:lstStyle/>
                    <a:p>
                      <a:r>
                        <a:rPr lang="en-US" sz="1200" dirty="0"/>
                        <a:t>Governing Council</a:t>
                      </a:r>
                    </a:p>
                  </a:txBody>
                  <a:tcPr>
                    <a:blipFill>
                      <a:blip r:embed="rId2"/>
                      <a:tile tx="0" ty="0" sx="100000" sy="100000" flip="none" algn="tl"/>
                    </a:blipFill>
                  </a:tcPr>
                </a:tc>
                <a:extLst>
                  <a:ext uri="{0D108BD9-81ED-4DB2-BD59-A6C34878D82A}">
                    <a16:rowId xmlns:a16="http://schemas.microsoft.com/office/drawing/2014/main" val="3113630247"/>
                  </a:ext>
                </a:extLst>
              </a:tr>
              <a:tr h="355507">
                <a:tc>
                  <a:txBody>
                    <a:bodyPr/>
                    <a:lstStyle/>
                    <a:p>
                      <a:r>
                        <a:rPr lang="en-US" sz="1200" dirty="0"/>
                        <a:t>Beau Hawkins, M.D.</a:t>
                      </a:r>
                    </a:p>
                  </a:txBody>
                  <a:tcPr>
                    <a:blipFill>
                      <a:blip r:embed="rId2"/>
                      <a:tile tx="0" ty="0" sx="100000" sy="100000" flip="none" algn="tl"/>
                    </a:blipFill>
                  </a:tcPr>
                </a:tc>
                <a:tc>
                  <a:txBody>
                    <a:bodyPr/>
                    <a:lstStyle/>
                    <a:p>
                      <a:r>
                        <a:rPr lang="en-US" sz="1200" dirty="0"/>
                        <a:t>OU Medical Center</a:t>
                      </a:r>
                    </a:p>
                  </a:txBody>
                  <a:tcPr>
                    <a:blipFill>
                      <a:blip r:embed="rId2"/>
                      <a:tile tx="0" ty="0" sx="100000" sy="100000" flip="none" algn="tl"/>
                    </a:blipFill>
                  </a:tcPr>
                </a:tc>
                <a:tc>
                  <a:txBody>
                    <a:bodyPr/>
                    <a:lstStyle/>
                    <a:p>
                      <a:r>
                        <a:rPr lang="en-US" sz="1200" dirty="0">
                          <a:hlinkClick r:id="rId7"/>
                        </a:rPr>
                        <a:t>Beau-Hawkins@ouhsc.edu</a:t>
                      </a:r>
                      <a:endParaRPr lang="en-US" sz="1200" dirty="0"/>
                    </a:p>
                  </a:txBody>
                  <a:tcPr>
                    <a:blipFill>
                      <a:blip r:embed="rId2"/>
                      <a:tile tx="0" ty="0" sx="100000" sy="100000" flip="none" algn="tl"/>
                    </a:blipFill>
                  </a:tcPr>
                </a:tc>
                <a:tc>
                  <a:txBody>
                    <a:bodyPr/>
                    <a:lstStyle/>
                    <a:p>
                      <a:r>
                        <a:rPr lang="en-US" sz="1200" dirty="0"/>
                        <a:t>SCAI</a:t>
                      </a:r>
                    </a:p>
                  </a:txBody>
                  <a:tcPr>
                    <a:blipFill>
                      <a:blip r:embed="rId2"/>
                      <a:tile tx="0" ty="0" sx="100000" sy="100000" flip="none" algn="tl"/>
                    </a:blipFill>
                  </a:tcPr>
                </a:tc>
                <a:extLst>
                  <a:ext uri="{0D108BD9-81ED-4DB2-BD59-A6C34878D82A}">
                    <a16:rowId xmlns:a16="http://schemas.microsoft.com/office/drawing/2014/main" val="2487673894"/>
                  </a:ext>
                </a:extLst>
              </a:tr>
              <a:tr h="355507">
                <a:tc>
                  <a:txBody>
                    <a:bodyPr/>
                    <a:lstStyle/>
                    <a:p>
                      <a:r>
                        <a:rPr lang="en-US" sz="1200" dirty="0"/>
                        <a:t>Betsy Wymer, DNP, RN, RN-BC</a:t>
                      </a:r>
                    </a:p>
                  </a:txBody>
                  <a:tcPr>
                    <a:blipFill>
                      <a:blip r:embed="rId2"/>
                      <a:tile tx="0" ty="0" sx="100000" sy="100000" flip="none" algn="tl"/>
                    </a:blipFill>
                  </a:tcPr>
                </a:tc>
                <a:tc>
                  <a:txBody>
                    <a:bodyPr/>
                    <a:lstStyle/>
                    <a:p>
                      <a:r>
                        <a:rPr lang="en-US" sz="1200" dirty="0"/>
                        <a:t>SVS PSO Director of Quality</a:t>
                      </a:r>
                    </a:p>
                  </a:txBody>
                  <a:tcPr>
                    <a:blipFill>
                      <a:blip r:embed="rId2"/>
                      <a:tile tx="0" ty="0" sx="100000" sy="100000" flip="none" algn="tl"/>
                    </a:blipFill>
                  </a:tcPr>
                </a:tc>
                <a:tc>
                  <a:txBody>
                    <a:bodyPr/>
                    <a:lstStyle/>
                    <a:p>
                      <a:r>
                        <a:rPr lang="en-US" sz="1200" dirty="0">
                          <a:hlinkClick r:id="rId8"/>
                        </a:rPr>
                        <a:t>bwymer@svspso.org</a:t>
                      </a:r>
                      <a:endParaRPr lang="en-US" sz="1200" dirty="0"/>
                    </a:p>
                  </a:txBody>
                  <a:tcPr>
                    <a:blipFill>
                      <a:blip r:embed="rId2"/>
                      <a:tile tx="0" ty="0" sx="100000" sy="100000" flip="none" algn="tl"/>
                    </a:blipFill>
                  </a:tcPr>
                </a:tc>
                <a:tc>
                  <a:txBody>
                    <a:bodyPr/>
                    <a:lstStyle/>
                    <a:p>
                      <a:r>
                        <a:rPr lang="en-US" sz="1200" dirty="0"/>
                        <a:t>PSO Staff</a:t>
                      </a:r>
                    </a:p>
                  </a:txBody>
                  <a:tcPr>
                    <a:blipFill>
                      <a:blip r:embed="rId2"/>
                      <a:tile tx="0" ty="0" sx="100000" sy="100000" flip="none" algn="tl"/>
                    </a:blipFill>
                  </a:tcPr>
                </a:tc>
                <a:extLst>
                  <a:ext uri="{0D108BD9-81ED-4DB2-BD59-A6C34878D82A}">
                    <a16:rowId xmlns:a16="http://schemas.microsoft.com/office/drawing/2014/main" val="2078117857"/>
                  </a:ext>
                </a:extLst>
              </a:tr>
              <a:tr h="438296">
                <a:tc>
                  <a:txBody>
                    <a:bodyPr/>
                    <a:lstStyle/>
                    <a:p>
                      <a:r>
                        <a:rPr lang="en-US" sz="1200" dirty="0"/>
                        <a:t>Dmitriy Feldman, M.D.</a:t>
                      </a:r>
                    </a:p>
                  </a:txBody>
                  <a:tcPr>
                    <a:blipFill>
                      <a:blip r:embed="rId2"/>
                      <a:tile tx="0" ty="0" sx="100000" sy="100000" flip="none" algn="tl"/>
                    </a:blipFill>
                  </a:tcPr>
                </a:tc>
                <a:tc>
                  <a:txBody>
                    <a:bodyPr/>
                    <a:lstStyle/>
                    <a:p>
                      <a:r>
                        <a:rPr lang="en-US" sz="1200" dirty="0"/>
                        <a:t>Weill Cornell University Medical Center</a:t>
                      </a:r>
                    </a:p>
                  </a:txBody>
                  <a:tcPr>
                    <a:blipFill>
                      <a:blip r:embed="rId2"/>
                      <a:tile tx="0" ty="0" sx="100000" sy="100000" flip="none" algn="tl"/>
                    </a:blipFill>
                  </a:tcPr>
                </a:tc>
                <a:tc>
                  <a:txBody>
                    <a:bodyPr/>
                    <a:lstStyle/>
                    <a:p>
                      <a:r>
                        <a:rPr lang="en-US" sz="1200" dirty="0">
                          <a:hlinkClick r:id="rId9"/>
                        </a:rPr>
                        <a:t>dnf9001@med.cornell.edu</a:t>
                      </a:r>
                      <a:endParaRPr lang="en-US" sz="1200" dirty="0"/>
                    </a:p>
                  </a:txBody>
                  <a:tcPr>
                    <a:blipFill>
                      <a:blip r:embed="rId2"/>
                      <a:tile tx="0" ty="0" sx="100000" sy="100000" flip="none" algn="tl"/>
                    </a:blipFill>
                  </a:tcPr>
                </a:tc>
                <a:tc>
                  <a:txBody>
                    <a:bodyPr/>
                    <a:lstStyle/>
                    <a:p>
                      <a:r>
                        <a:rPr lang="en-US" sz="1200" dirty="0"/>
                        <a:t>SVM</a:t>
                      </a:r>
                    </a:p>
                  </a:txBody>
                  <a:tcPr>
                    <a:blipFill>
                      <a:blip r:embed="rId2"/>
                      <a:tile tx="0" ty="0" sx="100000" sy="100000" flip="none" algn="tl"/>
                    </a:blipFill>
                  </a:tcPr>
                </a:tc>
                <a:extLst>
                  <a:ext uri="{0D108BD9-81ED-4DB2-BD59-A6C34878D82A}">
                    <a16:rowId xmlns:a16="http://schemas.microsoft.com/office/drawing/2014/main" val="2770985423"/>
                  </a:ext>
                </a:extLst>
              </a:tr>
              <a:tr h="438296">
                <a:tc>
                  <a:txBody>
                    <a:bodyPr/>
                    <a:lstStyle/>
                    <a:p>
                      <a:r>
                        <a:rPr lang="en-US" sz="1200" dirty="0"/>
                        <a:t>Faisal Aziz, M.D.</a:t>
                      </a:r>
                    </a:p>
                  </a:txBody>
                  <a:tcPr>
                    <a:blipFill>
                      <a:blip r:embed="rId2"/>
                      <a:tile tx="0" ty="0" sx="100000" sy="100000" flip="none" algn="tl"/>
                    </a:blipFill>
                  </a:tcPr>
                </a:tc>
                <a:tc>
                  <a:txBody>
                    <a:bodyPr/>
                    <a:lstStyle/>
                    <a:p>
                      <a:r>
                        <a:rPr lang="en-US" sz="1200" dirty="0"/>
                        <a:t>Penn State Health Milton S. Hershey Medical Center</a:t>
                      </a:r>
                    </a:p>
                  </a:txBody>
                  <a:tcPr>
                    <a:blipFill>
                      <a:blip r:embed="rId2"/>
                      <a:tile tx="0" ty="0" sx="100000" sy="100000" flip="none" algn="tl"/>
                    </a:blipFill>
                  </a:tcPr>
                </a:tc>
                <a:tc>
                  <a:txBody>
                    <a:bodyPr/>
                    <a:lstStyle/>
                    <a:p>
                      <a:r>
                        <a:rPr lang="en-US" sz="1200" dirty="0">
                          <a:hlinkClick r:id="rId10"/>
                        </a:rPr>
                        <a:t>Faziz@pennstatehealth.psu.edu</a:t>
                      </a:r>
                      <a:endParaRPr lang="en-US" sz="1200" dirty="0"/>
                    </a:p>
                  </a:txBody>
                  <a:tcPr>
                    <a:blipFill>
                      <a:blip r:embed="rId2"/>
                      <a:tile tx="0" ty="0" sx="100000" sy="100000" flip="none" algn="tl"/>
                    </a:blipFill>
                  </a:tcPr>
                </a:tc>
                <a:tc>
                  <a:txBody>
                    <a:bodyPr/>
                    <a:lstStyle/>
                    <a:p>
                      <a:r>
                        <a:rPr lang="en-US" sz="1200" dirty="0"/>
                        <a:t>Governing Council</a:t>
                      </a:r>
                    </a:p>
                  </a:txBody>
                  <a:tcPr>
                    <a:blipFill>
                      <a:blip r:embed="rId2"/>
                      <a:tile tx="0" ty="0" sx="100000" sy="100000" flip="none" algn="tl"/>
                    </a:blipFill>
                  </a:tcPr>
                </a:tc>
                <a:extLst>
                  <a:ext uri="{0D108BD9-81ED-4DB2-BD59-A6C34878D82A}">
                    <a16:rowId xmlns:a16="http://schemas.microsoft.com/office/drawing/2014/main" val="3418815751"/>
                  </a:ext>
                </a:extLst>
              </a:tr>
              <a:tr h="438296">
                <a:tc>
                  <a:txBody>
                    <a:bodyPr/>
                    <a:lstStyle/>
                    <a:p>
                      <a:r>
                        <a:rPr lang="en-US" sz="1200" dirty="0"/>
                        <a:t>Gabriela Velazquez, M.D.</a:t>
                      </a:r>
                    </a:p>
                  </a:txBody>
                  <a:tcPr>
                    <a:blipFill>
                      <a:blip r:embed="rId2"/>
                      <a:tile tx="0" ty="0" sx="100000" sy="100000" flip="none" algn="tl"/>
                    </a:blipFill>
                  </a:tcPr>
                </a:tc>
                <a:tc>
                  <a:txBody>
                    <a:bodyPr/>
                    <a:lstStyle/>
                    <a:p>
                      <a:r>
                        <a:rPr lang="en-US" sz="1200" dirty="0"/>
                        <a:t>Wake Forest University Baptist Health Medical Center</a:t>
                      </a:r>
                    </a:p>
                  </a:txBody>
                  <a:tcPr>
                    <a:blipFill>
                      <a:blip r:embed="rId2"/>
                      <a:tile tx="0" ty="0" sx="100000" sy="100000" flip="none" algn="tl"/>
                    </a:blipFill>
                  </a:tcPr>
                </a:tc>
                <a:tc>
                  <a:txBody>
                    <a:bodyPr/>
                    <a:lstStyle/>
                    <a:p>
                      <a:r>
                        <a:rPr lang="en-US" sz="1200" dirty="0">
                          <a:hlinkClick r:id="rId11"/>
                        </a:rPr>
                        <a:t>gvelazqu@wakehealth.edu</a:t>
                      </a:r>
                      <a:endParaRPr lang="en-US" sz="1200" dirty="0"/>
                    </a:p>
                  </a:txBody>
                  <a:tcPr>
                    <a:blipFill>
                      <a:blip r:embed="rId2"/>
                      <a:tile tx="0" ty="0" sx="100000" sy="100000" flip="none" algn="tl"/>
                    </a:blipFill>
                  </a:tcPr>
                </a:tc>
                <a:tc>
                  <a:txBody>
                    <a:bodyPr/>
                    <a:lstStyle/>
                    <a:p>
                      <a:r>
                        <a:rPr lang="en-US" sz="1200" dirty="0"/>
                        <a:t>APDVS</a:t>
                      </a:r>
                    </a:p>
                  </a:txBody>
                  <a:tcPr>
                    <a:blipFill>
                      <a:blip r:embed="rId2"/>
                      <a:tile tx="0" ty="0" sx="100000" sy="100000" flip="none" algn="tl"/>
                    </a:blipFill>
                  </a:tcPr>
                </a:tc>
                <a:extLst>
                  <a:ext uri="{0D108BD9-81ED-4DB2-BD59-A6C34878D82A}">
                    <a16:rowId xmlns:a16="http://schemas.microsoft.com/office/drawing/2014/main" val="633203713"/>
                  </a:ext>
                </a:extLst>
              </a:tr>
              <a:tr h="355507">
                <a:tc>
                  <a:txBody>
                    <a:bodyPr/>
                    <a:lstStyle/>
                    <a:p>
                      <a:r>
                        <a:rPr lang="en-US" sz="1200" dirty="0"/>
                        <a:t>Jeff Indes, M.D.</a:t>
                      </a:r>
                    </a:p>
                  </a:txBody>
                  <a:tcPr>
                    <a:blipFill>
                      <a:blip r:embed="rId2"/>
                      <a:tile tx="0" ty="0" sx="100000" sy="100000" flip="none" algn="tl"/>
                    </a:blipFill>
                  </a:tcPr>
                </a:tc>
                <a:tc>
                  <a:txBody>
                    <a:bodyPr/>
                    <a:lstStyle/>
                    <a:p>
                      <a:r>
                        <a:rPr lang="en-US" sz="1200" dirty="0"/>
                        <a:t>Montefiore Medical Center</a:t>
                      </a:r>
                    </a:p>
                  </a:txBody>
                  <a:tcPr>
                    <a:blipFill>
                      <a:blip r:embed="rId2"/>
                      <a:tile tx="0" ty="0" sx="100000" sy="100000" flip="none" algn="tl"/>
                    </a:blipFill>
                  </a:tcPr>
                </a:tc>
                <a:tc>
                  <a:txBody>
                    <a:bodyPr/>
                    <a:lstStyle/>
                    <a:p>
                      <a:r>
                        <a:rPr lang="en-US" sz="1200" dirty="0">
                          <a:hlinkClick r:id="rId12"/>
                        </a:rPr>
                        <a:t>jindes@montefiore.org</a:t>
                      </a:r>
                      <a:endParaRPr lang="en-US" sz="1200" dirty="0"/>
                    </a:p>
                  </a:txBody>
                  <a:tcPr>
                    <a:blipFill>
                      <a:blip r:embed="rId2"/>
                      <a:tile tx="0" ty="0" sx="100000" sy="100000" flip="none" algn="tl"/>
                    </a:blipFill>
                  </a:tcPr>
                </a:tc>
                <a:tc>
                  <a:txBody>
                    <a:bodyPr/>
                    <a:lstStyle/>
                    <a:p>
                      <a:r>
                        <a:rPr lang="en-US" sz="1200" dirty="0"/>
                        <a:t>Governing Council</a:t>
                      </a:r>
                    </a:p>
                  </a:txBody>
                  <a:tcPr>
                    <a:blipFill>
                      <a:blip r:embed="rId2"/>
                      <a:tile tx="0" ty="0" sx="100000" sy="100000" flip="none" algn="tl"/>
                    </a:blipFill>
                  </a:tcPr>
                </a:tc>
                <a:extLst>
                  <a:ext uri="{0D108BD9-81ED-4DB2-BD59-A6C34878D82A}">
                    <a16:rowId xmlns:a16="http://schemas.microsoft.com/office/drawing/2014/main" val="3815407112"/>
                  </a:ext>
                </a:extLst>
              </a:tr>
              <a:tr h="613614">
                <a:tc>
                  <a:txBody>
                    <a:bodyPr/>
                    <a:lstStyle/>
                    <a:p>
                      <a:r>
                        <a:rPr lang="en-US" sz="1200" dirty="0"/>
                        <a:t>Jens Eldrup-Jorgensen, M.D.</a:t>
                      </a:r>
                    </a:p>
                  </a:txBody>
                  <a:tcPr>
                    <a:blipFill>
                      <a:blip r:embed="rId2"/>
                      <a:tile tx="0" ty="0" sx="100000" sy="100000" flip="none" algn="tl"/>
                    </a:blipFill>
                  </a:tcPr>
                </a:tc>
                <a:tc>
                  <a:txBody>
                    <a:bodyPr/>
                    <a:lstStyle/>
                    <a:p>
                      <a:r>
                        <a:rPr lang="en-US" sz="1200" dirty="0"/>
                        <a:t>SVS PSO Medical Director</a:t>
                      </a:r>
                    </a:p>
                    <a:p>
                      <a:r>
                        <a:rPr lang="en-US" sz="1200" dirty="0"/>
                        <a:t>Tufts University School of Medicine</a:t>
                      </a:r>
                    </a:p>
                  </a:txBody>
                  <a:tcPr>
                    <a:blipFill>
                      <a:blip r:embed="rId2"/>
                      <a:tile tx="0" ty="0" sx="100000" sy="100000" flip="none" algn="tl"/>
                    </a:blipFill>
                  </a:tcPr>
                </a:tc>
                <a:tc>
                  <a:txBody>
                    <a:bodyPr/>
                    <a:lstStyle/>
                    <a:p>
                      <a:r>
                        <a:rPr lang="en-US" sz="1200" dirty="0">
                          <a:hlinkClick r:id="rId13"/>
                        </a:rPr>
                        <a:t>jjorgensen@svspso.org</a:t>
                      </a:r>
                      <a:endParaRPr lang="en-US" sz="1200" dirty="0"/>
                    </a:p>
                  </a:txBody>
                  <a:tcPr>
                    <a:blipFill>
                      <a:blip r:embed="rId2"/>
                      <a:tile tx="0" ty="0" sx="100000" sy="100000" flip="none" algn="tl"/>
                    </a:blipFill>
                  </a:tcPr>
                </a:tc>
                <a:tc>
                  <a:txBody>
                    <a:bodyPr/>
                    <a:lstStyle/>
                    <a:p>
                      <a:r>
                        <a:rPr lang="en-US" sz="1200" dirty="0"/>
                        <a:t>PSO Staff</a:t>
                      </a:r>
                    </a:p>
                  </a:txBody>
                  <a:tcPr>
                    <a:blipFill>
                      <a:blip r:embed="rId2"/>
                      <a:tile tx="0" ty="0" sx="100000" sy="100000" flip="none" algn="tl"/>
                    </a:blipFill>
                  </a:tcPr>
                </a:tc>
                <a:extLst>
                  <a:ext uri="{0D108BD9-81ED-4DB2-BD59-A6C34878D82A}">
                    <a16:rowId xmlns:a16="http://schemas.microsoft.com/office/drawing/2014/main" val="480412759"/>
                  </a:ext>
                </a:extLst>
              </a:tr>
              <a:tr h="355507">
                <a:tc>
                  <a:txBody>
                    <a:bodyPr/>
                    <a:lstStyle/>
                    <a:p>
                      <a:r>
                        <a:rPr lang="en-US" sz="1200" dirty="0"/>
                        <a:t>Jim Wadzinski</a:t>
                      </a:r>
                    </a:p>
                  </a:txBody>
                  <a:tcPr>
                    <a:blipFill>
                      <a:blip r:embed="rId2"/>
                      <a:tile tx="0" ty="0" sx="100000" sy="100000" flip="none" algn="tl"/>
                    </a:blipFill>
                  </a:tcPr>
                </a:tc>
                <a:tc>
                  <a:txBody>
                    <a:bodyPr/>
                    <a:lstStyle/>
                    <a:p>
                      <a:r>
                        <a:rPr lang="en-US" sz="1200" dirty="0"/>
                        <a:t>Deputy Executive Director SVS</a:t>
                      </a:r>
                    </a:p>
                  </a:txBody>
                  <a:tcPr>
                    <a:blipFill>
                      <a:blip r:embed="rId2"/>
                      <a:tile tx="0" ty="0" sx="100000" sy="100000" flip="none" algn="tl"/>
                    </a:blipFill>
                  </a:tcPr>
                </a:tc>
                <a:tc>
                  <a:txBody>
                    <a:bodyPr/>
                    <a:lstStyle/>
                    <a:p>
                      <a:r>
                        <a:rPr lang="en-US" sz="1200" dirty="0">
                          <a:hlinkClick r:id="rId14"/>
                        </a:rPr>
                        <a:t>jwadzinski@svspso.org</a:t>
                      </a:r>
                      <a:endParaRPr lang="en-US" sz="1200" dirty="0"/>
                    </a:p>
                  </a:txBody>
                  <a:tcPr>
                    <a:blipFill>
                      <a:blip r:embed="rId2"/>
                      <a:tile tx="0" ty="0" sx="100000" sy="100000" flip="none" algn="tl"/>
                    </a:blipFill>
                  </a:tcPr>
                </a:tc>
                <a:tc>
                  <a:txBody>
                    <a:bodyPr/>
                    <a:lstStyle/>
                    <a:p>
                      <a:r>
                        <a:rPr lang="en-US" sz="1200" dirty="0"/>
                        <a:t>PSO Staff</a:t>
                      </a:r>
                    </a:p>
                  </a:txBody>
                  <a:tcPr>
                    <a:blipFill>
                      <a:blip r:embed="rId2"/>
                      <a:tile tx="0" ty="0" sx="100000" sy="100000" flip="none" algn="tl"/>
                    </a:blipFill>
                  </a:tcPr>
                </a:tc>
                <a:extLst>
                  <a:ext uri="{0D108BD9-81ED-4DB2-BD59-A6C34878D82A}">
                    <a16:rowId xmlns:a16="http://schemas.microsoft.com/office/drawing/2014/main" val="3535934905"/>
                  </a:ext>
                </a:extLst>
              </a:tr>
              <a:tr h="438296">
                <a:tc>
                  <a:txBody>
                    <a:bodyPr/>
                    <a:lstStyle/>
                    <a:p>
                      <a:r>
                        <a:rPr lang="en-US" sz="1200" dirty="0"/>
                        <a:t>Mina Boutrous, M.D.</a:t>
                      </a:r>
                    </a:p>
                  </a:txBody>
                  <a:tcPr>
                    <a:blipFill>
                      <a:blip r:embed="rId2"/>
                      <a:tile tx="0" ty="0" sx="100000" sy="100000" flip="none" algn="tl"/>
                    </a:blipFill>
                  </a:tcPr>
                </a:tc>
                <a:tc>
                  <a:txBody>
                    <a:bodyPr/>
                    <a:lstStyle/>
                    <a:p>
                      <a:r>
                        <a:rPr lang="en-US" sz="1200" dirty="0"/>
                        <a:t>University of Connecticut Health Center</a:t>
                      </a:r>
                    </a:p>
                  </a:txBody>
                  <a:tcPr>
                    <a:blipFill>
                      <a:blip r:embed="rId2"/>
                      <a:tile tx="0" ty="0" sx="100000" sy="100000" flip="none" algn="tl"/>
                    </a:blipFill>
                  </a:tcPr>
                </a:tc>
                <a:tc>
                  <a:txBody>
                    <a:bodyPr/>
                    <a:lstStyle/>
                    <a:p>
                      <a:r>
                        <a:rPr lang="en-US" sz="1200" dirty="0">
                          <a:hlinkClick r:id="rId15"/>
                        </a:rPr>
                        <a:t>Boutrous@uchc.edu</a:t>
                      </a:r>
                      <a:endParaRPr lang="en-US" sz="1200" dirty="0"/>
                    </a:p>
                  </a:txBody>
                  <a:tcPr>
                    <a:blipFill>
                      <a:blip r:embed="rId2"/>
                      <a:tile tx="0" ty="0" sx="100000" sy="100000" flip="none" algn="tl"/>
                    </a:blipFill>
                  </a:tcPr>
                </a:tc>
                <a:tc>
                  <a:txBody>
                    <a:bodyPr/>
                    <a:lstStyle/>
                    <a:p>
                      <a:r>
                        <a:rPr lang="en-US" sz="1200" dirty="0"/>
                        <a:t>VQI DE</a:t>
                      </a:r>
                    </a:p>
                  </a:txBody>
                  <a:tcPr>
                    <a:blipFill>
                      <a:blip r:embed="rId2"/>
                      <a:tile tx="0" ty="0" sx="100000" sy="100000" flip="none" algn="tl"/>
                    </a:blipFill>
                  </a:tcPr>
                </a:tc>
                <a:extLst>
                  <a:ext uri="{0D108BD9-81ED-4DB2-BD59-A6C34878D82A}">
                    <a16:rowId xmlns:a16="http://schemas.microsoft.com/office/drawing/2014/main" val="4018198850"/>
                  </a:ext>
                </a:extLst>
              </a:tr>
            </a:tbl>
          </a:graphicData>
        </a:graphic>
      </p:graphicFrame>
      <p:sp>
        <p:nvSpPr>
          <p:cNvPr id="3" name="TextBox 2">
            <a:extLst>
              <a:ext uri="{FF2B5EF4-FFF2-40B4-BE49-F238E27FC236}">
                <a16:creationId xmlns:a16="http://schemas.microsoft.com/office/drawing/2014/main" id="{AAC323B7-CAC8-40C2-88F3-1C7A6E79FE73}"/>
              </a:ext>
            </a:extLst>
          </p:cNvPr>
          <p:cNvSpPr txBox="1"/>
          <p:nvPr/>
        </p:nvSpPr>
        <p:spPr>
          <a:xfrm>
            <a:off x="116840" y="1972733"/>
            <a:ext cx="1899920" cy="1815882"/>
          </a:xfrm>
          <a:prstGeom prst="rect">
            <a:avLst/>
          </a:prstGeom>
          <a:noFill/>
        </p:spPr>
        <p:txBody>
          <a:bodyPr wrap="square" rtlCol="0">
            <a:spAutoFit/>
          </a:bodyPr>
          <a:lstStyle/>
          <a:p>
            <a:r>
              <a:rPr lang="en-US" sz="2800" b="1" u="sng" dirty="0"/>
              <a:t>SVS PSO FIT</a:t>
            </a:r>
          </a:p>
          <a:p>
            <a:r>
              <a:rPr lang="en-US" sz="2800" b="1" u="sng" dirty="0"/>
              <a:t>Committee Members</a:t>
            </a:r>
          </a:p>
        </p:txBody>
      </p:sp>
    </p:spTree>
    <p:extLst>
      <p:ext uri="{BB962C8B-B14F-4D97-AF65-F5344CB8AC3E}">
        <p14:creationId xmlns:p14="http://schemas.microsoft.com/office/powerpoint/2010/main" val="197636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B153395-E14B-41B6-AA7B-B6819483978B}"/>
              </a:ext>
            </a:extLst>
          </p:cNvPr>
          <p:cNvGraphicFramePr>
            <a:graphicFrameLocks noGrp="1"/>
          </p:cNvGraphicFramePr>
          <p:nvPr>
            <p:extLst>
              <p:ext uri="{D42A27DB-BD31-4B8C-83A1-F6EECF244321}">
                <p14:modId xmlns:p14="http://schemas.microsoft.com/office/powerpoint/2010/main" val="2286364173"/>
              </p:ext>
            </p:extLst>
          </p:nvPr>
        </p:nvGraphicFramePr>
        <p:xfrm>
          <a:off x="869237" y="1523817"/>
          <a:ext cx="10889737" cy="4728138"/>
        </p:xfrm>
        <a:graphic>
          <a:graphicData uri="http://schemas.openxmlformats.org/drawingml/2006/table">
            <a:tbl>
              <a:tblPr firstRow="1" firstCol="1" bandRow="1"/>
              <a:tblGrid>
                <a:gridCol w="1914159">
                  <a:extLst>
                    <a:ext uri="{9D8B030D-6E8A-4147-A177-3AD203B41FA5}">
                      <a16:colId xmlns:a16="http://schemas.microsoft.com/office/drawing/2014/main" val="3788901818"/>
                    </a:ext>
                  </a:extLst>
                </a:gridCol>
                <a:gridCol w="542922">
                  <a:extLst>
                    <a:ext uri="{9D8B030D-6E8A-4147-A177-3AD203B41FA5}">
                      <a16:colId xmlns:a16="http://schemas.microsoft.com/office/drawing/2014/main" val="179468062"/>
                    </a:ext>
                  </a:extLst>
                </a:gridCol>
                <a:gridCol w="1790594">
                  <a:extLst>
                    <a:ext uri="{9D8B030D-6E8A-4147-A177-3AD203B41FA5}">
                      <a16:colId xmlns:a16="http://schemas.microsoft.com/office/drawing/2014/main" val="1717124965"/>
                    </a:ext>
                  </a:extLst>
                </a:gridCol>
                <a:gridCol w="261758">
                  <a:extLst>
                    <a:ext uri="{9D8B030D-6E8A-4147-A177-3AD203B41FA5}">
                      <a16:colId xmlns:a16="http://schemas.microsoft.com/office/drawing/2014/main" val="2193440813"/>
                    </a:ext>
                  </a:extLst>
                </a:gridCol>
                <a:gridCol w="2101333">
                  <a:extLst>
                    <a:ext uri="{9D8B030D-6E8A-4147-A177-3AD203B41FA5}">
                      <a16:colId xmlns:a16="http://schemas.microsoft.com/office/drawing/2014/main" val="3404908677"/>
                    </a:ext>
                  </a:extLst>
                </a:gridCol>
                <a:gridCol w="2051323">
                  <a:extLst>
                    <a:ext uri="{9D8B030D-6E8A-4147-A177-3AD203B41FA5}">
                      <a16:colId xmlns:a16="http://schemas.microsoft.com/office/drawing/2014/main" val="1596288241"/>
                    </a:ext>
                  </a:extLst>
                </a:gridCol>
                <a:gridCol w="2227648">
                  <a:extLst>
                    <a:ext uri="{9D8B030D-6E8A-4147-A177-3AD203B41FA5}">
                      <a16:colId xmlns:a16="http://schemas.microsoft.com/office/drawing/2014/main" val="537740106"/>
                    </a:ext>
                  </a:extLst>
                </a:gridCol>
              </a:tblGrid>
              <a:tr h="340214">
                <a:tc gridSpan="7">
                  <a:txBody>
                    <a:bodyPr/>
                    <a:lstStyle/>
                    <a:p>
                      <a:pPr marL="0" marR="0" algn="l" fontAlgn="t">
                        <a:lnSpc>
                          <a:spcPct val="107000"/>
                        </a:lnSpc>
                        <a:spcBef>
                          <a:spcPts val="0"/>
                        </a:spcBef>
                        <a:spcAft>
                          <a:spcPts val="0"/>
                        </a:spcAft>
                      </a:pPr>
                      <a:r>
                        <a:rPr lang="en-US" sz="1400" b="1" i="0" u="none" strike="noStrike" dirty="0">
                          <a:effectLst/>
                          <a:latin typeface="Calibri" panose="020F0502020204030204" pitchFamily="34" charset="0"/>
                          <a:ea typeface="Calibri" panose="020F0502020204030204" pitchFamily="34" charset="0"/>
                          <a:cs typeface="Times New Roman" panose="02020603050405020304" pitchFamily="18" charset="0"/>
                        </a:rPr>
                        <a:t>Quality Improvement Checklist</a:t>
                      </a:r>
                      <a:endParaRPr lang="en-US" sz="1400" b="1" i="0" u="none" strike="noStrike" dirty="0">
                        <a:effectLst/>
                        <a:latin typeface="Arial" panose="020B0604020202020204" pitchFamily="34" charset="0"/>
                      </a:endParaRPr>
                    </a:p>
                  </a:txBody>
                  <a:tcPr marL="117967" marR="117967" marT="58984" marB="589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82596488"/>
                  </a:ext>
                </a:extLst>
              </a:tr>
              <a:tr h="225949">
                <a:tc>
                  <a:txBody>
                    <a:bodyPr/>
                    <a:lstStyle/>
                    <a:p>
                      <a:pPr marL="0" marR="0" algn="l" fontAlgn="t">
                        <a:lnSpc>
                          <a:spcPct val="107000"/>
                        </a:lnSpc>
                        <a:spcBef>
                          <a:spcPts val="0"/>
                        </a:spcBef>
                        <a:spcAft>
                          <a:spcPts val="0"/>
                        </a:spcAft>
                      </a:pPr>
                      <a:r>
                        <a:rPr lang="en-US" sz="14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1</a:t>
                      </a:r>
                      <a:endParaRPr lang="en-US" sz="1400" b="0" i="0" u="none" strike="noStrike" dirty="0">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gridSpan="2">
                  <a:txBody>
                    <a:bodyPr/>
                    <a:lstStyle/>
                    <a:p>
                      <a:pPr marL="0" marR="0" algn="l" fontAlgn="t">
                        <a:lnSpc>
                          <a:spcPct val="107000"/>
                        </a:lnSpc>
                        <a:spcBef>
                          <a:spcPts val="0"/>
                        </a:spcBef>
                        <a:spcAft>
                          <a:spcPts val="0"/>
                        </a:spcAft>
                      </a:pPr>
                      <a:r>
                        <a:rPr lang="en-US" sz="14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2</a:t>
                      </a:r>
                      <a:endParaRPr lang="en-US" sz="1400" b="0" i="0" u="none" strike="noStrike" dirty="0">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pPr marL="0" marR="0" algn="l" fontAlgn="t">
                        <a:lnSpc>
                          <a:spcPct val="107000"/>
                        </a:lnSpc>
                        <a:spcBef>
                          <a:spcPts val="0"/>
                        </a:spcBef>
                        <a:spcAft>
                          <a:spcPts val="0"/>
                        </a:spcAft>
                      </a:pPr>
                      <a:r>
                        <a:rPr lang="en-US" sz="1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2</a:t>
                      </a:r>
                      <a:endParaRPr lang="en-US" sz="2300" b="0" i="0" u="none" strike="noStrike">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gridSpan="2">
                  <a:txBody>
                    <a:bodyPr/>
                    <a:lstStyle/>
                    <a:p>
                      <a:pPr marL="0" marR="0" algn="l" fontAlgn="t">
                        <a:lnSpc>
                          <a:spcPct val="107000"/>
                        </a:lnSpc>
                        <a:spcBef>
                          <a:spcPts val="0"/>
                        </a:spcBef>
                        <a:spcAft>
                          <a:spcPts val="0"/>
                        </a:spcAft>
                      </a:pPr>
                      <a:r>
                        <a:rPr lang="en-US" sz="14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3</a:t>
                      </a:r>
                      <a:endParaRPr lang="en-US" sz="1400" b="0" i="0" u="none" strike="noStrike" dirty="0">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pPr marL="0" marR="0" algn="l" fontAlgn="t">
                        <a:lnSpc>
                          <a:spcPct val="107000"/>
                        </a:lnSpc>
                        <a:spcBef>
                          <a:spcPts val="0"/>
                        </a:spcBef>
                        <a:spcAft>
                          <a:spcPts val="0"/>
                        </a:spcAft>
                      </a:pPr>
                      <a:r>
                        <a:rPr lang="en-US" sz="1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3</a:t>
                      </a:r>
                      <a:endParaRPr lang="en-US" sz="2300" b="0" i="0" u="none" strike="noStrike">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fontAlgn="t">
                        <a:lnSpc>
                          <a:spcPct val="107000"/>
                        </a:lnSpc>
                        <a:spcBef>
                          <a:spcPts val="0"/>
                        </a:spcBef>
                        <a:spcAft>
                          <a:spcPts val="0"/>
                        </a:spcAft>
                      </a:pPr>
                      <a:r>
                        <a:rPr lang="en-US" sz="14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4</a:t>
                      </a:r>
                      <a:endParaRPr lang="en-US" sz="1400" b="0" i="0" u="none" strike="noStrike" dirty="0">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fontAlgn="t">
                        <a:lnSpc>
                          <a:spcPct val="107000"/>
                        </a:lnSpc>
                        <a:spcBef>
                          <a:spcPts val="0"/>
                        </a:spcBef>
                        <a:spcAft>
                          <a:spcPts val="0"/>
                        </a:spcAft>
                      </a:pPr>
                      <a:r>
                        <a:rPr lang="en-US" sz="14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5</a:t>
                      </a:r>
                      <a:endParaRPr lang="en-US" sz="1400" b="0" i="0" u="none" strike="noStrike" dirty="0">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1714948591"/>
                  </a:ext>
                </a:extLst>
              </a:tr>
              <a:tr h="1973007">
                <a:tc>
                  <a:txBody>
                    <a:bodyPr/>
                    <a:lstStyle/>
                    <a:p>
                      <a:pPr marL="0" marR="0" algn="l" fontAlgn="t">
                        <a:lnSpc>
                          <a:spcPct val="107000"/>
                        </a:lnSpc>
                        <a:spcBef>
                          <a:spcPts val="0"/>
                        </a:spcBef>
                        <a:spcAft>
                          <a:spcPts val="0"/>
                        </a:spcAft>
                      </a:pPr>
                      <a:r>
                        <a:rPr lang="en-US" sz="1400" b="0" i="0" u="sng" strike="noStrike" dirty="0">
                          <a:effectLst/>
                          <a:latin typeface="Calibri" panose="020F0502020204030204" pitchFamily="34" charset="0"/>
                          <a:ea typeface="Calibri" panose="020F0502020204030204" pitchFamily="34" charset="0"/>
                          <a:cs typeface="Times New Roman" panose="02020603050405020304" pitchFamily="18" charset="0"/>
                        </a:rPr>
                        <a:t>Introduction</a:t>
                      </a:r>
                    </a:p>
                    <a:p>
                      <a:pPr marL="0" marR="0" algn="l" fontAlgn="t">
                        <a:lnSpc>
                          <a:spcPct val="107000"/>
                        </a:lnSpc>
                        <a:spcBef>
                          <a:spcPts val="0"/>
                        </a:spcBef>
                        <a:spcAft>
                          <a:spcPts val="0"/>
                        </a:spcAft>
                      </a:pPr>
                      <a:endPar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 VQI-Web Portal info (members only login)</a:t>
                      </a: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Mentor led review of variables/definitions</a:t>
                      </a: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LTFU parameters and mandatory fields</a:t>
                      </a: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Local Data Manager introduction</a:t>
                      </a: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l" fontAlgn="t">
                        <a:lnSpc>
                          <a:spcPct val="107000"/>
                        </a:lnSpc>
                        <a:spcBef>
                          <a:spcPts val="0"/>
                        </a:spcBef>
                        <a:spcAft>
                          <a:spcPts val="0"/>
                        </a:spcAft>
                      </a:pPr>
                      <a:r>
                        <a:rPr lang="en-US" sz="1400" b="0" i="0" u="sng" strike="noStrike" dirty="0">
                          <a:effectLst/>
                          <a:latin typeface="Calibri" panose="020F0502020204030204" pitchFamily="34" charset="0"/>
                          <a:ea typeface="Calibri" panose="020F0502020204030204" pitchFamily="34" charset="0"/>
                          <a:cs typeface="Times New Roman" panose="02020603050405020304" pitchFamily="18" charset="0"/>
                        </a:rPr>
                        <a:t>Acquire Knowledge</a:t>
                      </a:r>
                    </a:p>
                    <a:p>
                      <a:pPr marL="0" marR="0" algn="l" fontAlgn="t">
                        <a:lnSpc>
                          <a:spcPct val="107000"/>
                        </a:lnSpc>
                        <a:spcBef>
                          <a:spcPts val="0"/>
                        </a:spcBef>
                        <a:spcAft>
                          <a:spcPts val="0"/>
                        </a:spcAft>
                      </a:pPr>
                      <a:endPar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Review of local data/QI with Mentor and DM</a:t>
                      </a: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Knowledge of Quality Charter build</a:t>
                      </a: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 Regional meeting prep call (ad hoc)</a:t>
                      </a:r>
                      <a:endParaRPr lang="en-US" sz="1400" b="0" i="0" u="none" strike="noStrike" dirty="0">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l" fontAlgn="t">
                        <a:lnSpc>
                          <a:spcPct val="107000"/>
                        </a:lnSpc>
                        <a:spcBef>
                          <a:spcPts val="0"/>
                        </a:spcBef>
                        <a:spcAft>
                          <a:spcPts val="0"/>
                        </a:spcAft>
                      </a:pPr>
                      <a:r>
                        <a:rPr lang="en-US" sz="1400" b="0" i="0" u="none" strike="noStrike">
                          <a:effectLst/>
                          <a:latin typeface="Calibri" panose="020F0502020204030204" pitchFamily="34" charset="0"/>
                          <a:ea typeface="Calibri" panose="020F0502020204030204" pitchFamily="34" charset="0"/>
                          <a:cs typeface="Times New Roman" panose="02020603050405020304" pitchFamily="18" charset="0"/>
                        </a:rPr>
                        <a:t>Review of local data/QI with Mentor and DM</a:t>
                      </a:r>
                      <a:endParaRPr lang="en-US" sz="2300" b="0" i="0" u="none" strike="noStrike">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a:effectLst/>
                          <a:latin typeface="Calibri" panose="020F0502020204030204" pitchFamily="34" charset="0"/>
                          <a:ea typeface="Calibri" panose="020F0502020204030204" pitchFamily="34" charset="0"/>
                          <a:cs typeface="Times New Roman" panose="02020603050405020304" pitchFamily="18" charset="0"/>
                        </a:rPr>
                        <a:t>Knowledge of Quality Charter build</a:t>
                      </a:r>
                      <a:endParaRPr lang="en-US" sz="2300" b="0" i="0" u="none" strike="noStrike">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a:effectLst/>
                          <a:latin typeface="Calibri" panose="020F0502020204030204" pitchFamily="34" charset="0"/>
                          <a:ea typeface="Calibri" panose="020F0502020204030204" pitchFamily="34" charset="0"/>
                          <a:cs typeface="Times New Roman" panose="02020603050405020304" pitchFamily="18" charset="0"/>
                        </a:rPr>
                        <a:t> GC committee attendance (ad hoc</a:t>
                      </a:r>
                      <a:endParaRPr lang="en-US" sz="2300" b="0" i="0" u="none" strike="noStrike">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l" fontAlgn="t">
                        <a:lnSpc>
                          <a:spcPct val="107000"/>
                        </a:lnSpc>
                        <a:spcBef>
                          <a:spcPts val="0"/>
                        </a:spcBef>
                        <a:spcAft>
                          <a:spcPts val="0"/>
                        </a:spcAft>
                      </a:pPr>
                      <a:r>
                        <a:rPr lang="en-US" sz="1400" b="0" i="0" u="sng" strike="noStrike" dirty="0">
                          <a:effectLst/>
                          <a:latin typeface="Calibri" panose="020F0502020204030204" pitchFamily="34" charset="0"/>
                          <a:ea typeface="Calibri" panose="020F0502020204030204" pitchFamily="34" charset="0"/>
                          <a:cs typeface="Times New Roman" panose="02020603050405020304" pitchFamily="18" charset="0"/>
                        </a:rPr>
                        <a:t>Familiarity with VQI</a:t>
                      </a:r>
                    </a:p>
                    <a:p>
                      <a:pPr marL="0" marR="0" algn="l" fontAlgn="t">
                        <a:lnSpc>
                          <a:spcPct val="107000"/>
                        </a:lnSpc>
                        <a:spcBef>
                          <a:spcPts val="0"/>
                        </a:spcBef>
                        <a:spcAft>
                          <a:spcPts val="0"/>
                        </a:spcAft>
                      </a:pPr>
                      <a:endParaRPr lang="en-US" sz="1400" b="0" i="0" u="sng"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Existing Quality Charters and QI projects (website)</a:t>
                      </a:r>
                    </a:p>
                    <a:p>
                      <a:pPr marL="0" marR="0" algn="l" fontAlgn="t">
                        <a:lnSpc>
                          <a:spcPct val="107000"/>
                        </a:lnSpc>
                        <a:spcBef>
                          <a:spcPts val="0"/>
                        </a:spcBef>
                        <a:spcAft>
                          <a:spcPts val="0"/>
                        </a:spcAft>
                      </a:pP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Participate in Quality Charter build at local/regional level</a:t>
                      </a: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l" fontAlgn="t">
                        <a:lnSpc>
                          <a:spcPct val="107000"/>
                        </a:lnSpc>
                        <a:spcBef>
                          <a:spcPts val="0"/>
                        </a:spcBef>
                        <a:spcAft>
                          <a:spcPts val="0"/>
                        </a:spcAft>
                      </a:pPr>
                      <a:r>
                        <a:rPr lang="en-US" sz="1400" b="0" i="0" u="none" strike="noStrike">
                          <a:effectLst/>
                          <a:latin typeface="Calibri" panose="020F0502020204030204" pitchFamily="34" charset="0"/>
                          <a:ea typeface="Calibri" panose="020F0502020204030204" pitchFamily="34" charset="0"/>
                          <a:cs typeface="Times New Roman" panose="02020603050405020304" pitchFamily="18" charset="0"/>
                        </a:rPr>
                        <a:t>Review existing Quality Charters and QI projects (website)</a:t>
                      </a:r>
                      <a:endParaRPr lang="en-US" sz="2300" b="0" i="0" u="none" strike="noStrike">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a:effectLst/>
                          <a:latin typeface="Calibri" panose="020F0502020204030204" pitchFamily="34" charset="0"/>
                          <a:ea typeface="Calibri" panose="020F0502020204030204" pitchFamily="34" charset="0"/>
                          <a:cs typeface="Times New Roman" panose="02020603050405020304" pitchFamily="18" charset="0"/>
                        </a:rPr>
                        <a:t>Participate in QC build at local/regional level</a:t>
                      </a:r>
                      <a:endParaRPr lang="en-US" sz="2300" b="0" i="0" u="none" strike="noStrike">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a:effectLst/>
                          <a:latin typeface="Calibri" panose="020F0502020204030204" pitchFamily="34" charset="0"/>
                          <a:ea typeface="Calibri" panose="020F0502020204030204" pitchFamily="34" charset="0"/>
                          <a:cs typeface="Times New Roman" panose="02020603050405020304" pitchFamily="18" charset="0"/>
                        </a:rPr>
                        <a:t> </a:t>
                      </a:r>
                      <a:endParaRPr lang="en-US" sz="2300" b="0" i="0" u="none" strike="noStrike">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07000"/>
                        </a:lnSpc>
                        <a:spcBef>
                          <a:spcPts val="0"/>
                        </a:spcBef>
                        <a:spcAft>
                          <a:spcPts val="0"/>
                        </a:spcAft>
                      </a:pPr>
                      <a:r>
                        <a:rPr lang="en-US" sz="1400" b="0" i="0" u="sng" strike="noStrike" dirty="0">
                          <a:effectLst/>
                          <a:latin typeface="Calibri" panose="020F0502020204030204" pitchFamily="34" charset="0"/>
                          <a:ea typeface="Calibri" panose="020F0502020204030204" pitchFamily="34" charset="0"/>
                          <a:cs typeface="Times New Roman" panose="02020603050405020304" pitchFamily="18" charset="0"/>
                        </a:rPr>
                        <a:t>Participates</a:t>
                      </a:r>
                    </a:p>
                    <a:p>
                      <a:pPr marL="0" marR="0" algn="l" fontAlgn="t">
                        <a:lnSpc>
                          <a:spcPct val="107000"/>
                        </a:lnSpc>
                        <a:spcBef>
                          <a:spcPts val="0"/>
                        </a:spcBef>
                        <a:spcAft>
                          <a:spcPts val="0"/>
                        </a:spcAft>
                      </a:pPr>
                      <a:endPar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Demonstrate skills for </a:t>
                      </a: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use of Registry data to develop QI project</a:t>
                      </a: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Initiate Quality Charter or QI project</a:t>
                      </a: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Publication with VQI data (minor role)</a:t>
                      </a:r>
                    </a:p>
                    <a:p>
                      <a:pPr marL="0" marR="0" algn="l" fontAlgn="t">
                        <a:lnSpc>
                          <a:spcPct val="107000"/>
                        </a:lnSpc>
                        <a:spcBef>
                          <a:spcPts val="0"/>
                        </a:spcBef>
                        <a:spcAft>
                          <a:spcPts val="0"/>
                        </a:spcAft>
                      </a:pP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07000"/>
                        </a:lnSpc>
                        <a:spcBef>
                          <a:spcPts val="0"/>
                        </a:spcBef>
                        <a:spcAft>
                          <a:spcPts val="0"/>
                        </a:spcAft>
                      </a:pPr>
                      <a:r>
                        <a:rPr lang="en-US" sz="1400" b="0" i="0" u="sng" strike="noStrike" dirty="0">
                          <a:effectLst/>
                          <a:latin typeface="Calibri" panose="020F0502020204030204" pitchFamily="34" charset="0"/>
                          <a:ea typeface="Calibri" panose="020F0502020204030204" pitchFamily="34" charset="0"/>
                          <a:cs typeface="Times New Roman" panose="02020603050405020304" pitchFamily="18" charset="0"/>
                        </a:rPr>
                        <a:t>Leads </a:t>
                      </a:r>
                    </a:p>
                    <a:p>
                      <a:pPr marL="0" marR="0" algn="l" fontAlgn="t">
                        <a:lnSpc>
                          <a:spcPct val="107000"/>
                        </a:lnSpc>
                        <a:spcBef>
                          <a:spcPts val="0"/>
                        </a:spcBef>
                        <a:spcAft>
                          <a:spcPts val="0"/>
                        </a:spcAft>
                      </a:pPr>
                      <a:endParaRPr lang="en-US" sz="1400" b="0" i="0" u="sng"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National QI at center/regional level</a:t>
                      </a: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Presents QI/QC at regional/national meeting</a:t>
                      </a: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Publication with VQI data (major role)</a:t>
                      </a: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9222990"/>
                  </a:ext>
                </a:extLst>
              </a:tr>
              <a:tr h="255850">
                <a:tc gridSpan="7">
                  <a:txBody>
                    <a:bodyPr/>
                    <a:lstStyle/>
                    <a:p>
                      <a:pPr marL="0" marR="0" algn="ctr"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117967" marR="117967" marT="58984" marB="589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34280020"/>
                  </a:ext>
                </a:extLst>
              </a:tr>
              <a:tr h="858362">
                <a:tc gridSpan="7">
                  <a:txBody>
                    <a:bodyPr/>
                    <a:lstStyle/>
                    <a:p>
                      <a:pPr marL="0" marR="0" algn="l" fontAlgn="t">
                        <a:lnSpc>
                          <a:spcPct val="107000"/>
                        </a:lnSpc>
                        <a:spcBef>
                          <a:spcPts val="0"/>
                        </a:spcBef>
                        <a:spcAft>
                          <a:spcPts val="0"/>
                        </a:spcAft>
                      </a:pPr>
                      <a:r>
                        <a:rPr lang="en-US" sz="1400" b="1" i="0" u="none" strike="noStrike" dirty="0">
                          <a:effectLst/>
                          <a:latin typeface="+mn-lt"/>
                          <a:ea typeface="Calibri" panose="020F0502020204030204" pitchFamily="34" charset="0"/>
                          <a:cs typeface="Times New Roman" panose="02020603050405020304" pitchFamily="18" charset="0"/>
                        </a:rPr>
                        <a:t>Comments: </a:t>
                      </a:r>
                      <a:r>
                        <a:rPr lang="en-US" sz="1400" b="0" i="0" u="none" strike="noStrike" dirty="0">
                          <a:effectLst/>
                          <a:latin typeface="+mn-lt"/>
                          <a:ea typeface="Calibri" panose="020F0502020204030204" pitchFamily="34" charset="0"/>
                          <a:cs typeface="Times New Roman" panose="02020603050405020304" pitchFamily="18" charset="0"/>
                        </a:rPr>
                        <a:t>VQI web Portal info includes “Why Should I Join the VQI”; 2021 Annual Report; VQI: “Past, Present and Future”; AHRQ PSO guidelines; ‘Members Only’ info topics</a:t>
                      </a:r>
                      <a:endParaRPr lang="en-US" sz="1400" b="0" i="0" u="none" strike="noStrike" dirty="0">
                        <a:effectLst/>
                        <a:latin typeface="+mn-lt"/>
                      </a:endParaRPr>
                    </a:p>
                    <a:p>
                      <a:pPr marL="0" marR="0" algn="l" fontAlgn="t">
                        <a:lnSpc>
                          <a:spcPct val="107000"/>
                        </a:lnSpc>
                        <a:spcBef>
                          <a:spcPts val="0"/>
                        </a:spcBef>
                        <a:spcAft>
                          <a:spcPts val="0"/>
                        </a:spcAft>
                      </a:pPr>
                      <a:r>
                        <a:rPr lang="en-US" sz="1400" b="1" i="0" u="none" strike="noStrike" dirty="0">
                          <a:effectLst/>
                          <a:latin typeface="+mn-lt"/>
                          <a:ea typeface="Calibri" panose="020F0502020204030204" pitchFamily="34" charset="0"/>
                          <a:cs typeface="Times New Roman" panose="02020603050405020304" pitchFamily="18" charset="0"/>
                        </a:rPr>
                        <a:t> </a:t>
                      </a:r>
                      <a:endParaRPr lang="en-US" sz="1400" b="0" i="0" u="none" strike="noStrike" dirty="0">
                        <a:effectLst/>
                        <a:latin typeface="+mn-lt"/>
                      </a:endParaRPr>
                    </a:p>
                    <a:p>
                      <a:pPr marL="0" marR="0" algn="l" fontAlgn="t">
                        <a:lnSpc>
                          <a:spcPct val="107000"/>
                        </a:lnSpc>
                        <a:spcBef>
                          <a:spcPts val="0"/>
                        </a:spcBef>
                        <a:spcAft>
                          <a:spcPts val="0"/>
                        </a:spcAft>
                      </a:pPr>
                      <a:r>
                        <a:rPr lang="en-US" sz="1400" b="0" i="0" u="none" strike="noStrike" dirty="0">
                          <a:effectLst/>
                          <a:latin typeface="+mn-lt"/>
                          <a:ea typeface="Calibri" panose="020F0502020204030204" pitchFamily="34" charset="0"/>
                          <a:cs typeface="Times New Roman" panose="02020603050405020304" pitchFamily="18" charset="0"/>
                        </a:rPr>
                        <a:t> </a:t>
                      </a:r>
                      <a:endParaRPr lang="en-US" sz="1400" b="0" i="0" u="none" strike="noStrike" dirty="0">
                        <a:effectLst/>
                        <a:latin typeface="+mn-lt"/>
                      </a:endParaRPr>
                    </a:p>
                  </a:txBody>
                  <a:tcPr marL="117967" marR="117967" marT="58984" marB="589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62707941"/>
                  </a:ext>
                </a:extLst>
              </a:tr>
              <a:tr h="201879">
                <a:tc gridSpan="2">
                  <a:txBody>
                    <a:bodyPr/>
                    <a:lstStyle/>
                    <a:p>
                      <a:pPr marL="0" marR="0" algn="l" fontAlgn="t">
                        <a:lnSpc>
                          <a:spcPct val="107000"/>
                        </a:lnSpc>
                        <a:spcBef>
                          <a:spcPts val="0"/>
                        </a:spcBef>
                        <a:spcAft>
                          <a:spcPts val="0"/>
                        </a:spcAft>
                      </a:pPr>
                      <a:r>
                        <a:rPr lang="en-US" sz="1400" b="1" i="0" u="none" strike="noStrike" dirty="0">
                          <a:effectLst/>
                          <a:latin typeface="+mn-lt"/>
                          <a:ea typeface="Calibri" panose="020F0502020204030204" pitchFamily="34" charset="0"/>
                          <a:cs typeface="Times New Roman" panose="02020603050405020304" pitchFamily="18" charset="0"/>
                        </a:rPr>
                        <a:t> </a:t>
                      </a:r>
                      <a:endParaRPr lang="en-US" sz="1400" b="0" i="0" u="none" strike="noStrike" dirty="0">
                        <a:effectLst/>
                        <a:latin typeface="+mn-lt"/>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l" fontAlgn="t">
                        <a:lnSpc>
                          <a:spcPct val="107000"/>
                        </a:lnSpc>
                        <a:spcBef>
                          <a:spcPts val="0"/>
                        </a:spcBef>
                        <a:spcAft>
                          <a:spcPts val="0"/>
                        </a:spcAft>
                      </a:pPr>
                      <a:endParaRPr lang="en-US" sz="2300" b="0" i="0" u="none" strike="noStrike" dirty="0">
                        <a:effectLst/>
                        <a:latin typeface="Arial" panose="020B0604020202020204" pitchFamily="34" charset="0"/>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marL="0" marR="0" algn="l" fontAlgn="t">
                        <a:lnSpc>
                          <a:spcPct val="107000"/>
                        </a:lnSpc>
                        <a:spcBef>
                          <a:spcPts val="0"/>
                        </a:spcBef>
                        <a:spcAft>
                          <a:spcPts val="0"/>
                        </a:spcAft>
                      </a:pPr>
                      <a:r>
                        <a:rPr lang="en-US" sz="1400" b="0" i="0" u="none" strike="noStrike" dirty="0">
                          <a:effectLst/>
                          <a:latin typeface="+mn-lt"/>
                          <a:ea typeface="Calibri" panose="020F0502020204030204" pitchFamily="34" charset="0"/>
                          <a:cs typeface="Times New Roman" panose="02020603050405020304" pitchFamily="18" charset="0"/>
                        </a:rPr>
                        <a:t> </a:t>
                      </a:r>
                      <a:endParaRPr lang="en-US" sz="1400" b="0" i="0" u="none" strike="noStrike" dirty="0">
                        <a:effectLst/>
                        <a:latin typeface="+mn-lt"/>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l" fontAlgn="t">
                        <a:lnSpc>
                          <a:spcPct val="107000"/>
                        </a:lnSpc>
                        <a:spcBef>
                          <a:spcPts val="0"/>
                        </a:spcBef>
                        <a:spcAft>
                          <a:spcPts val="0"/>
                        </a:spcAft>
                      </a:pPr>
                      <a:endParaRPr lang="en-US" sz="2300" b="0" i="0" u="none" strike="noStrike">
                        <a:effectLst/>
                        <a:latin typeface="Arial" panose="020B0604020202020204" pitchFamily="34" charset="0"/>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l" fontAlgn="t">
                        <a:lnSpc>
                          <a:spcPct val="107000"/>
                        </a:lnSpc>
                        <a:spcBef>
                          <a:spcPts val="0"/>
                        </a:spcBef>
                        <a:spcAft>
                          <a:spcPts val="0"/>
                        </a:spcAft>
                      </a:pPr>
                      <a:r>
                        <a:rPr lang="en-US" sz="1400" b="0" i="0" u="none" strike="noStrike">
                          <a:effectLst/>
                          <a:latin typeface="+mn-lt"/>
                          <a:ea typeface="Calibri" panose="020F0502020204030204" pitchFamily="34" charset="0"/>
                          <a:cs typeface="Times New Roman" panose="02020603050405020304" pitchFamily="18" charset="0"/>
                        </a:rPr>
                        <a:t> </a:t>
                      </a:r>
                      <a:endParaRPr lang="en-US" sz="1400" b="0" i="0" u="none" strike="noStrike">
                        <a:effectLst/>
                        <a:latin typeface="+mn-lt"/>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l" fontAlgn="t">
                        <a:lnSpc>
                          <a:spcPct val="107000"/>
                        </a:lnSpc>
                        <a:spcBef>
                          <a:spcPts val="0"/>
                        </a:spcBef>
                        <a:spcAft>
                          <a:spcPts val="0"/>
                        </a:spcAft>
                      </a:pPr>
                      <a:r>
                        <a:rPr lang="en-US" sz="1400" b="0" i="0" u="none" strike="noStrike" dirty="0">
                          <a:effectLst/>
                          <a:latin typeface="+mn-lt"/>
                          <a:ea typeface="Calibri" panose="020F0502020204030204" pitchFamily="34" charset="0"/>
                          <a:cs typeface="Times New Roman" panose="02020603050405020304" pitchFamily="18" charset="0"/>
                        </a:rPr>
                        <a:t> </a:t>
                      </a:r>
                      <a:endParaRPr lang="en-US" sz="1400" b="0" i="0" u="none" strike="noStrike" dirty="0">
                        <a:effectLst/>
                        <a:latin typeface="+mn-lt"/>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l" fontAlgn="t">
                        <a:lnSpc>
                          <a:spcPct val="107000"/>
                        </a:lnSpc>
                        <a:spcBef>
                          <a:spcPts val="0"/>
                        </a:spcBef>
                        <a:spcAft>
                          <a:spcPts val="0"/>
                        </a:spcAft>
                      </a:pPr>
                      <a:r>
                        <a:rPr lang="en-US" sz="1400" b="0" i="0" u="none" strike="noStrike" dirty="0">
                          <a:effectLst/>
                          <a:latin typeface="+mn-lt"/>
                          <a:ea typeface="Calibri" panose="020F0502020204030204" pitchFamily="34" charset="0"/>
                          <a:cs typeface="Times New Roman" panose="02020603050405020304" pitchFamily="18" charset="0"/>
                        </a:rPr>
                        <a:t> </a:t>
                      </a:r>
                      <a:endParaRPr lang="en-US" sz="1400" b="0" i="0" u="none" strike="noStrike" dirty="0">
                        <a:effectLst/>
                        <a:latin typeface="+mn-lt"/>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48348790"/>
                  </a:ext>
                </a:extLst>
              </a:tr>
            </a:tbl>
          </a:graphicData>
        </a:graphic>
      </p:graphicFrame>
      <p:sp>
        <p:nvSpPr>
          <p:cNvPr id="3" name="TextBox 2">
            <a:extLst>
              <a:ext uri="{FF2B5EF4-FFF2-40B4-BE49-F238E27FC236}">
                <a16:creationId xmlns:a16="http://schemas.microsoft.com/office/drawing/2014/main" id="{7A97AE8B-0C2D-4AB9-8BE2-7688F52D87B7}"/>
              </a:ext>
            </a:extLst>
          </p:cNvPr>
          <p:cNvSpPr txBox="1"/>
          <p:nvPr/>
        </p:nvSpPr>
        <p:spPr>
          <a:xfrm>
            <a:off x="3941379" y="394138"/>
            <a:ext cx="4235262" cy="523220"/>
          </a:xfrm>
          <a:prstGeom prst="rect">
            <a:avLst/>
          </a:prstGeom>
          <a:noFill/>
        </p:spPr>
        <p:txBody>
          <a:bodyPr wrap="none" rtlCol="0">
            <a:spAutoFit/>
          </a:bodyPr>
          <a:lstStyle/>
          <a:p>
            <a:pPr algn="ctr"/>
            <a:r>
              <a:rPr lang="en-US" sz="2800" b="1" u="sng" dirty="0"/>
              <a:t>Trainee Milestone Timeline</a:t>
            </a:r>
          </a:p>
        </p:txBody>
      </p:sp>
    </p:spTree>
    <p:extLst>
      <p:ext uri="{BB962C8B-B14F-4D97-AF65-F5344CB8AC3E}">
        <p14:creationId xmlns:p14="http://schemas.microsoft.com/office/powerpoint/2010/main" val="4238785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3AAC4E0-1978-4A55-A56C-4334B6034DB0}"/>
              </a:ext>
            </a:extLst>
          </p:cNvPr>
          <p:cNvGraphicFramePr>
            <a:graphicFrameLocks noGrp="1"/>
          </p:cNvGraphicFramePr>
          <p:nvPr>
            <p:extLst>
              <p:ext uri="{D42A27DB-BD31-4B8C-83A1-F6EECF244321}">
                <p14:modId xmlns:p14="http://schemas.microsoft.com/office/powerpoint/2010/main" val="1658872551"/>
              </p:ext>
            </p:extLst>
          </p:nvPr>
        </p:nvGraphicFramePr>
        <p:xfrm>
          <a:off x="962366" y="1528308"/>
          <a:ext cx="10267267" cy="4691861"/>
        </p:xfrm>
        <a:graphic>
          <a:graphicData uri="http://schemas.openxmlformats.org/drawingml/2006/table">
            <a:tbl>
              <a:tblPr firstRow="1" firstCol="1" bandRow="1"/>
              <a:tblGrid>
                <a:gridCol w="1804743">
                  <a:extLst>
                    <a:ext uri="{9D8B030D-6E8A-4147-A177-3AD203B41FA5}">
                      <a16:colId xmlns:a16="http://schemas.microsoft.com/office/drawing/2014/main" val="3788901818"/>
                    </a:ext>
                  </a:extLst>
                </a:gridCol>
                <a:gridCol w="511887">
                  <a:extLst>
                    <a:ext uri="{9D8B030D-6E8A-4147-A177-3AD203B41FA5}">
                      <a16:colId xmlns:a16="http://schemas.microsoft.com/office/drawing/2014/main" val="179468062"/>
                    </a:ext>
                  </a:extLst>
                </a:gridCol>
                <a:gridCol w="1688242">
                  <a:extLst>
                    <a:ext uri="{9D8B030D-6E8A-4147-A177-3AD203B41FA5}">
                      <a16:colId xmlns:a16="http://schemas.microsoft.com/office/drawing/2014/main" val="1717124965"/>
                    </a:ext>
                  </a:extLst>
                </a:gridCol>
                <a:gridCol w="246797">
                  <a:extLst>
                    <a:ext uri="{9D8B030D-6E8A-4147-A177-3AD203B41FA5}">
                      <a16:colId xmlns:a16="http://schemas.microsoft.com/office/drawing/2014/main" val="2193440813"/>
                    </a:ext>
                  </a:extLst>
                </a:gridCol>
                <a:gridCol w="1981219">
                  <a:extLst>
                    <a:ext uri="{9D8B030D-6E8A-4147-A177-3AD203B41FA5}">
                      <a16:colId xmlns:a16="http://schemas.microsoft.com/office/drawing/2014/main" val="3404908677"/>
                    </a:ext>
                  </a:extLst>
                </a:gridCol>
                <a:gridCol w="1934066">
                  <a:extLst>
                    <a:ext uri="{9D8B030D-6E8A-4147-A177-3AD203B41FA5}">
                      <a16:colId xmlns:a16="http://schemas.microsoft.com/office/drawing/2014/main" val="1596288241"/>
                    </a:ext>
                  </a:extLst>
                </a:gridCol>
                <a:gridCol w="2100313">
                  <a:extLst>
                    <a:ext uri="{9D8B030D-6E8A-4147-A177-3AD203B41FA5}">
                      <a16:colId xmlns:a16="http://schemas.microsoft.com/office/drawing/2014/main" val="537740106"/>
                    </a:ext>
                  </a:extLst>
                </a:gridCol>
              </a:tblGrid>
              <a:tr h="431701">
                <a:tc gridSpan="7">
                  <a:txBody>
                    <a:bodyPr/>
                    <a:lstStyle/>
                    <a:p>
                      <a:pPr marL="0" marR="0" algn="l" fontAlgn="t">
                        <a:lnSpc>
                          <a:spcPct val="107000"/>
                        </a:lnSpc>
                        <a:spcBef>
                          <a:spcPts val="0"/>
                        </a:spcBef>
                        <a:spcAft>
                          <a:spcPts val="0"/>
                        </a:spcAft>
                      </a:pPr>
                      <a:r>
                        <a:rPr lang="en-US" sz="1400" b="1" i="0" u="none" strike="noStrike" dirty="0">
                          <a:effectLst/>
                          <a:latin typeface="Calibri" panose="020F0502020204030204" pitchFamily="34" charset="0"/>
                          <a:ea typeface="Calibri" panose="020F0502020204030204" pitchFamily="34" charset="0"/>
                          <a:cs typeface="Times New Roman" panose="02020603050405020304" pitchFamily="18" charset="0"/>
                        </a:rPr>
                        <a:t>Patient Safety Checklist</a:t>
                      </a:r>
                      <a:endParaRPr lang="en-US" sz="1400" b="1" i="0" u="none" strike="noStrike" dirty="0">
                        <a:effectLst/>
                        <a:latin typeface="Arial" panose="020B0604020202020204" pitchFamily="34" charset="0"/>
                      </a:endParaRPr>
                    </a:p>
                  </a:txBody>
                  <a:tcPr marL="117967" marR="117967" marT="58984" marB="589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82596488"/>
                  </a:ext>
                </a:extLst>
              </a:tr>
              <a:tr h="301310">
                <a:tc>
                  <a:txBody>
                    <a:bodyPr/>
                    <a:lstStyle/>
                    <a:p>
                      <a:pPr marL="0" marR="0" algn="l" fontAlgn="t">
                        <a:lnSpc>
                          <a:spcPct val="107000"/>
                        </a:lnSpc>
                        <a:spcBef>
                          <a:spcPts val="0"/>
                        </a:spcBef>
                        <a:spcAft>
                          <a:spcPts val="0"/>
                        </a:spcAft>
                      </a:pPr>
                      <a:r>
                        <a:rPr lang="en-US" sz="14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1</a:t>
                      </a:r>
                      <a:endParaRPr lang="en-US" sz="1400" b="0" i="0" u="none" strike="noStrike">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gridSpan="2">
                  <a:txBody>
                    <a:bodyPr/>
                    <a:lstStyle/>
                    <a:p>
                      <a:pPr marL="0" marR="0" algn="l" fontAlgn="t">
                        <a:lnSpc>
                          <a:spcPct val="107000"/>
                        </a:lnSpc>
                        <a:spcBef>
                          <a:spcPts val="0"/>
                        </a:spcBef>
                        <a:spcAft>
                          <a:spcPts val="0"/>
                        </a:spcAft>
                      </a:pPr>
                      <a:r>
                        <a:rPr lang="en-US" sz="1400" b="0" i="0" u="none" strike="noStrik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2</a:t>
                      </a:r>
                      <a:endParaRPr lang="en-US" sz="1400" b="0" i="0" u="none" strike="noStrike" dirty="0">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pPr marL="0" marR="0" algn="l" fontAlgn="t">
                        <a:lnSpc>
                          <a:spcPct val="107000"/>
                        </a:lnSpc>
                        <a:spcBef>
                          <a:spcPts val="0"/>
                        </a:spcBef>
                        <a:spcAft>
                          <a:spcPts val="0"/>
                        </a:spcAft>
                      </a:pPr>
                      <a:r>
                        <a:rPr lang="en-US" sz="1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2</a:t>
                      </a:r>
                      <a:endParaRPr lang="en-US" sz="2300" b="0" i="0" u="none" strike="noStrike">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gridSpan="2">
                  <a:txBody>
                    <a:bodyPr/>
                    <a:lstStyle/>
                    <a:p>
                      <a:pPr marL="0" marR="0" algn="l" fontAlgn="t">
                        <a:lnSpc>
                          <a:spcPct val="107000"/>
                        </a:lnSpc>
                        <a:spcBef>
                          <a:spcPts val="0"/>
                        </a:spcBef>
                        <a:spcAft>
                          <a:spcPts val="0"/>
                        </a:spcAft>
                      </a:pPr>
                      <a:r>
                        <a:rPr lang="en-US" sz="14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3</a:t>
                      </a:r>
                      <a:endParaRPr lang="en-US" sz="1400" b="0" i="0" u="none" strike="noStrike">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pPr marL="0" marR="0" algn="l" fontAlgn="t">
                        <a:lnSpc>
                          <a:spcPct val="107000"/>
                        </a:lnSpc>
                        <a:spcBef>
                          <a:spcPts val="0"/>
                        </a:spcBef>
                        <a:spcAft>
                          <a:spcPts val="0"/>
                        </a:spcAft>
                      </a:pPr>
                      <a:r>
                        <a:rPr lang="en-US" sz="18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3</a:t>
                      </a:r>
                      <a:endParaRPr lang="en-US" sz="2300" b="0" i="0" u="none" strike="noStrike">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fontAlgn="t">
                        <a:lnSpc>
                          <a:spcPct val="107000"/>
                        </a:lnSpc>
                        <a:spcBef>
                          <a:spcPts val="0"/>
                        </a:spcBef>
                        <a:spcAft>
                          <a:spcPts val="0"/>
                        </a:spcAft>
                      </a:pPr>
                      <a:r>
                        <a:rPr lang="en-US" sz="14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4</a:t>
                      </a:r>
                      <a:endParaRPr lang="en-US" sz="1400" b="0" i="0" u="none" strike="noStrike">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l" fontAlgn="t">
                        <a:lnSpc>
                          <a:spcPct val="107000"/>
                        </a:lnSpc>
                        <a:spcBef>
                          <a:spcPts val="0"/>
                        </a:spcBef>
                        <a:spcAft>
                          <a:spcPts val="0"/>
                        </a:spcAft>
                      </a:pPr>
                      <a:r>
                        <a:rPr lang="en-US" sz="1400" b="0" i="0" u="none" strike="noStrike">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Level 5</a:t>
                      </a:r>
                      <a:endParaRPr lang="en-US" sz="1400" b="0" i="0" u="none" strike="noStrike">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1714948591"/>
                  </a:ext>
                </a:extLst>
              </a:tr>
              <a:tr h="2580022">
                <a:tc>
                  <a:txBody>
                    <a:bodyPr/>
                    <a:lstStyle/>
                    <a:p>
                      <a:pPr marL="0" marR="0" algn="l" fontAlgn="t">
                        <a:lnSpc>
                          <a:spcPct val="107000"/>
                        </a:lnSpc>
                        <a:spcBef>
                          <a:spcPts val="0"/>
                        </a:spcBef>
                        <a:spcAft>
                          <a:spcPts val="0"/>
                        </a:spcAft>
                      </a:pPr>
                      <a:r>
                        <a:rPr lang="en-US" sz="1400" b="0" i="0" u="sng" strike="noStrike" dirty="0">
                          <a:effectLst/>
                          <a:latin typeface="+mn-lt"/>
                        </a:rPr>
                        <a:t>Introduction</a:t>
                      </a:r>
                    </a:p>
                    <a:p>
                      <a:pPr marL="0" marR="0" algn="l" fontAlgn="t">
                        <a:lnSpc>
                          <a:spcPct val="107000"/>
                        </a:lnSpc>
                        <a:spcBef>
                          <a:spcPts val="0"/>
                        </a:spcBef>
                        <a:spcAft>
                          <a:spcPts val="0"/>
                        </a:spcAft>
                      </a:pPr>
                      <a:endParaRPr lang="en-US" sz="1400" b="0" i="0" u="none" strike="noStrike" dirty="0">
                        <a:effectLst/>
                        <a:latin typeface="+mn-lt"/>
                      </a:endParaRPr>
                    </a:p>
                    <a:p>
                      <a:pPr marL="0" marR="0" algn="l" fontAlgn="t">
                        <a:lnSpc>
                          <a:spcPct val="107000"/>
                        </a:lnSpc>
                        <a:spcBef>
                          <a:spcPts val="0"/>
                        </a:spcBef>
                        <a:spcAft>
                          <a:spcPts val="0"/>
                        </a:spcAft>
                      </a:pPr>
                      <a:r>
                        <a:rPr lang="en-US" sz="1400" b="0" i="0" u="none" strike="noStrike" dirty="0">
                          <a:effectLst/>
                          <a:latin typeface="+mn-lt"/>
                        </a:rPr>
                        <a:t>PSO Organizational Chart</a:t>
                      </a:r>
                    </a:p>
                    <a:p>
                      <a:pPr marL="0" marR="0" algn="l" fontAlgn="t">
                        <a:lnSpc>
                          <a:spcPct val="107000"/>
                        </a:lnSpc>
                        <a:spcBef>
                          <a:spcPts val="0"/>
                        </a:spcBef>
                        <a:spcAft>
                          <a:spcPts val="0"/>
                        </a:spcAft>
                      </a:pPr>
                      <a:r>
                        <a:rPr lang="en-US" sz="1400" b="0" i="0" u="none" strike="noStrike" dirty="0">
                          <a:effectLst/>
                          <a:latin typeface="+mn-lt"/>
                        </a:rPr>
                        <a:t>Pathways website and Analytic Engine Reports</a:t>
                      </a:r>
                    </a:p>
                    <a:p>
                      <a:pPr marL="0" marR="0" algn="l" fontAlgn="t">
                        <a:lnSpc>
                          <a:spcPct val="107000"/>
                        </a:lnSpc>
                        <a:spcBef>
                          <a:spcPts val="0"/>
                        </a:spcBef>
                        <a:spcAft>
                          <a:spcPts val="0"/>
                        </a:spcAft>
                      </a:pPr>
                      <a:r>
                        <a:rPr lang="en-US" sz="1400" b="0" i="0" u="none" strike="noStrike" dirty="0">
                          <a:effectLst/>
                          <a:latin typeface="+mn-lt"/>
                        </a:rPr>
                        <a:t>Audible bleeding: RAC introduction</a:t>
                      </a: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l" fontAlgn="t">
                        <a:lnSpc>
                          <a:spcPct val="107000"/>
                        </a:lnSpc>
                        <a:spcBef>
                          <a:spcPts val="0"/>
                        </a:spcBef>
                        <a:spcAft>
                          <a:spcPts val="0"/>
                        </a:spcAft>
                      </a:pPr>
                      <a:r>
                        <a:rPr lang="en-US" sz="1400" b="0" i="0" u="sng" strike="noStrike" dirty="0">
                          <a:effectLst/>
                          <a:latin typeface="+mn-lt"/>
                        </a:rPr>
                        <a:t>Acquire Knowledge</a:t>
                      </a:r>
                    </a:p>
                    <a:p>
                      <a:pPr marL="0" marR="0" algn="l" fontAlgn="t">
                        <a:lnSpc>
                          <a:spcPct val="107000"/>
                        </a:lnSpc>
                        <a:spcBef>
                          <a:spcPts val="0"/>
                        </a:spcBef>
                        <a:spcAft>
                          <a:spcPts val="0"/>
                        </a:spcAft>
                      </a:pPr>
                      <a:endParaRPr lang="en-US" sz="1400" b="0" i="0" u="sng" strike="noStrike" dirty="0">
                        <a:effectLst/>
                        <a:latin typeface="+mn-lt"/>
                      </a:endParaRPr>
                    </a:p>
                    <a:p>
                      <a:pPr marL="0" marR="0" algn="l" fontAlgn="t">
                        <a:lnSpc>
                          <a:spcPct val="107000"/>
                        </a:lnSpc>
                        <a:spcBef>
                          <a:spcPts val="0"/>
                        </a:spcBef>
                        <a:spcAft>
                          <a:spcPts val="0"/>
                        </a:spcAft>
                      </a:pPr>
                      <a:r>
                        <a:rPr lang="en-US" sz="1400" b="0" i="0" u="none" strike="noStrike" dirty="0">
                          <a:effectLst/>
                          <a:latin typeface="+mn-lt"/>
                        </a:rPr>
                        <a:t>Interpret Registry reports for Quality Improvement</a:t>
                      </a:r>
                    </a:p>
                    <a:p>
                      <a:pPr marL="0" marR="0" algn="l" fontAlgn="t">
                        <a:lnSpc>
                          <a:spcPct val="107000"/>
                        </a:lnSpc>
                        <a:spcBef>
                          <a:spcPts val="0"/>
                        </a:spcBef>
                        <a:spcAft>
                          <a:spcPts val="0"/>
                        </a:spcAft>
                      </a:pPr>
                      <a:r>
                        <a:rPr lang="en-US" sz="1400" b="0" i="0" u="none" strike="noStrike" dirty="0">
                          <a:effectLst/>
                          <a:latin typeface="+mn-lt"/>
                        </a:rPr>
                        <a:t>Review existing RAC projects</a:t>
                      </a:r>
                    </a:p>
                    <a:p>
                      <a:pPr marL="0" marR="0" algn="l" fontAlgn="t">
                        <a:lnSpc>
                          <a:spcPct val="107000"/>
                        </a:lnSpc>
                        <a:spcBef>
                          <a:spcPts val="0"/>
                        </a:spcBef>
                        <a:spcAft>
                          <a:spcPts val="0"/>
                        </a:spcAft>
                      </a:pPr>
                      <a:r>
                        <a:rPr lang="en-US" sz="1400" b="0" i="0" u="none" strike="noStrike" dirty="0">
                          <a:effectLst/>
                          <a:latin typeface="+mn-lt"/>
                        </a:rPr>
                        <a:t>GC meeting attendance (ad hoc)</a:t>
                      </a:r>
                    </a:p>
                    <a:p>
                      <a:pPr marL="0" marR="0" lvl="0" indent="0" algn="l" defTabSz="914400" rtl="0" eaLnBrk="1" fontAlgn="t" latinLnBrk="0" hangingPunct="1">
                        <a:lnSpc>
                          <a:spcPct val="107000"/>
                        </a:lnSpc>
                        <a:spcBef>
                          <a:spcPts val="0"/>
                        </a:spcBef>
                        <a:spcAft>
                          <a:spcPts val="0"/>
                        </a:spcAft>
                        <a:buClrTx/>
                        <a:buSzTx/>
                        <a:buFontTx/>
                        <a:buNone/>
                        <a:tabLst/>
                        <a:defRPr/>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Attend Regional Study Group</a:t>
                      </a:r>
                      <a:endParaRPr lang="en-US" sz="1400" b="0" i="0" u="none" strike="noStrike" dirty="0">
                        <a:effectLst/>
                        <a:latin typeface="Arial" panose="020B0604020202020204" pitchFamily="34" charset="0"/>
                      </a:endParaRPr>
                    </a:p>
                    <a:p>
                      <a:pPr marL="0" marR="0" algn="l" fontAlgn="t">
                        <a:lnSpc>
                          <a:spcPct val="107000"/>
                        </a:lnSpc>
                        <a:spcBef>
                          <a:spcPts val="0"/>
                        </a:spcBef>
                        <a:spcAft>
                          <a:spcPts val="0"/>
                        </a:spcAft>
                      </a:pPr>
                      <a:endParaRPr lang="en-US" sz="1400" b="0" i="0" u="none" strike="noStrike" dirty="0">
                        <a:effectLst/>
                        <a:latin typeface="+mn-lt"/>
                      </a:endParaRPr>
                    </a:p>
                    <a:p>
                      <a:pPr marL="0" marR="0" algn="l" fontAlgn="t">
                        <a:lnSpc>
                          <a:spcPct val="107000"/>
                        </a:lnSpc>
                        <a:spcBef>
                          <a:spcPts val="0"/>
                        </a:spcBef>
                        <a:spcAft>
                          <a:spcPts val="0"/>
                        </a:spcAft>
                      </a:pPr>
                      <a:endParaRPr lang="en-US" sz="1400" b="0" i="0" u="none" strike="noStrike" dirty="0">
                        <a:effectLst/>
                        <a:latin typeface="+mn-lt"/>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l" fontAlgn="t">
                        <a:lnSpc>
                          <a:spcPct val="107000"/>
                        </a:lnSpc>
                        <a:spcBef>
                          <a:spcPts val="0"/>
                        </a:spcBef>
                        <a:spcAft>
                          <a:spcPts val="0"/>
                        </a:spcAft>
                      </a:pPr>
                      <a:r>
                        <a:rPr lang="en-US" sz="1400" b="0" i="0" u="none" strike="noStrike">
                          <a:effectLst/>
                          <a:latin typeface="Calibri" panose="020F0502020204030204" pitchFamily="34" charset="0"/>
                          <a:ea typeface="Calibri" panose="020F0502020204030204" pitchFamily="34" charset="0"/>
                          <a:cs typeface="Times New Roman" panose="02020603050405020304" pitchFamily="18" charset="0"/>
                        </a:rPr>
                        <a:t>Review of local data/QI with Mentor and DM</a:t>
                      </a:r>
                      <a:endParaRPr lang="en-US" sz="2300" b="0" i="0" u="none" strike="noStrike">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a:effectLst/>
                          <a:latin typeface="Calibri" panose="020F0502020204030204" pitchFamily="34" charset="0"/>
                          <a:ea typeface="Calibri" panose="020F0502020204030204" pitchFamily="34" charset="0"/>
                          <a:cs typeface="Times New Roman" panose="02020603050405020304" pitchFamily="18" charset="0"/>
                        </a:rPr>
                        <a:t>Knowledge of Quality Charter build</a:t>
                      </a:r>
                      <a:endParaRPr lang="en-US" sz="2300" b="0" i="0" u="none" strike="noStrike">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a:effectLst/>
                          <a:latin typeface="Calibri" panose="020F0502020204030204" pitchFamily="34" charset="0"/>
                          <a:ea typeface="Calibri" panose="020F0502020204030204" pitchFamily="34" charset="0"/>
                          <a:cs typeface="Times New Roman" panose="02020603050405020304" pitchFamily="18" charset="0"/>
                        </a:rPr>
                        <a:t> GC committee attendance (ad hoc</a:t>
                      </a:r>
                      <a:endParaRPr lang="en-US" sz="2300" b="0" i="0" u="none" strike="noStrike">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l" fontAlgn="t">
                        <a:lnSpc>
                          <a:spcPct val="107000"/>
                        </a:lnSpc>
                        <a:spcBef>
                          <a:spcPts val="0"/>
                        </a:spcBef>
                        <a:spcAft>
                          <a:spcPts val="0"/>
                        </a:spcAft>
                      </a:pPr>
                      <a:r>
                        <a:rPr lang="en-US" sz="1400" b="0" i="0" u="sng" strike="noStrike" dirty="0">
                          <a:effectLst/>
                          <a:latin typeface="Calibri" panose="020F0502020204030204" pitchFamily="34" charset="0"/>
                          <a:ea typeface="Calibri" panose="020F0502020204030204" pitchFamily="34" charset="0"/>
                          <a:cs typeface="Times New Roman" panose="02020603050405020304" pitchFamily="18" charset="0"/>
                        </a:rPr>
                        <a:t>Familiarity with PSO</a:t>
                      </a:r>
                    </a:p>
                    <a:p>
                      <a:pPr marL="0" marR="0" algn="l" fontAlgn="t">
                        <a:lnSpc>
                          <a:spcPct val="107000"/>
                        </a:lnSpc>
                        <a:spcBef>
                          <a:spcPts val="0"/>
                        </a:spcBef>
                        <a:spcAft>
                          <a:spcPts val="0"/>
                        </a:spcAft>
                      </a:pPr>
                      <a:endParaRPr lang="en-US" sz="1400" b="0" i="0" u="sng" strike="noStrike"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 Present comparative data at Regional Study Group</a:t>
                      </a:r>
                    </a:p>
                    <a:p>
                      <a:pPr marL="0" marR="0" algn="l" fontAlgn="t">
                        <a:lnSpc>
                          <a:spcPct val="107000"/>
                        </a:lnSpc>
                        <a:spcBef>
                          <a:spcPts val="0"/>
                        </a:spcBef>
                        <a:spcAft>
                          <a:spcPts val="0"/>
                        </a:spcAft>
                      </a:pPr>
                      <a:r>
                        <a:rPr lang="en-US" sz="1400" b="0" i="0" u="none" strike="noStrike" dirty="0">
                          <a:effectLst/>
                          <a:latin typeface="Calibri" panose="020F0502020204030204" pitchFamily="34" charset="0"/>
                          <a:cs typeface="Times New Roman" panose="02020603050405020304" pitchFamily="18" charset="0"/>
                        </a:rPr>
                        <a:t>SQUIRE 2.0 guidelines and RAC requirements for research</a:t>
                      </a:r>
                    </a:p>
                    <a:p>
                      <a:pPr marL="0" marR="0" algn="l" fontAlgn="t">
                        <a:lnSpc>
                          <a:spcPct val="107000"/>
                        </a:lnSpc>
                        <a:spcBef>
                          <a:spcPts val="0"/>
                        </a:spcBef>
                        <a:spcAft>
                          <a:spcPts val="0"/>
                        </a:spcAft>
                      </a:pPr>
                      <a:r>
                        <a:rPr lang="en-US" sz="1400" b="0" i="0" u="none" strike="noStrike" dirty="0">
                          <a:effectLst/>
                          <a:latin typeface="Calibri" panose="020F0502020204030204" pitchFamily="34" charset="0"/>
                          <a:cs typeface="Times New Roman" panose="02020603050405020304" pitchFamily="18" charset="0"/>
                        </a:rPr>
                        <a:t>RAC journal club </a:t>
                      </a:r>
                      <a:endParaRPr lang="en-US" sz="1400" b="0" i="0" u="none" strike="noStrike" dirty="0">
                        <a:effectLst/>
                        <a:latin typeface="+mn-lt"/>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l" fontAlgn="t">
                        <a:lnSpc>
                          <a:spcPct val="107000"/>
                        </a:lnSpc>
                        <a:spcBef>
                          <a:spcPts val="0"/>
                        </a:spcBef>
                        <a:spcAft>
                          <a:spcPts val="0"/>
                        </a:spcAft>
                      </a:pPr>
                      <a:r>
                        <a:rPr lang="en-US" sz="1400" b="0" i="0" u="none" strike="noStrike">
                          <a:effectLst/>
                          <a:latin typeface="Calibri" panose="020F0502020204030204" pitchFamily="34" charset="0"/>
                          <a:ea typeface="Calibri" panose="020F0502020204030204" pitchFamily="34" charset="0"/>
                          <a:cs typeface="Times New Roman" panose="02020603050405020304" pitchFamily="18" charset="0"/>
                        </a:rPr>
                        <a:t>Review existing Quality Charters and QI projects (website)</a:t>
                      </a:r>
                      <a:endParaRPr lang="en-US" sz="2300" b="0" i="0" u="none" strike="noStrike">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a:effectLst/>
                          <a:latin typeface="Calibri" panose="020F0502020204030204" pitchFamily="34" charset="0"/>
                          <a:ea typeface="Calibri" panose="020F0502020204030204" pitchFamily="34" charset="0"/>
                          <a:cs typeface="Times New Roman" panose="02020603050405020304" pitchFamily="18" charset="0"/>
                        </a:rPr>
                        <a:t>Participate in QC build at local/regional level</a:t>
                      </a:r>
                      <a:endParaRPr lang="en-US" sz="2300" b="0" i="0" u="none" strike="noStrike">
                        <a:effectLst/>
                        <a:latin typeface="Arial" panose="020B0604020202020204" pitchFamily="34" charset="0"/>
                      </a:endParaRPr>
                    </a:p>
                    <a:p>
                      <a:pPr marL="0" marR="0" algn="l" fontAlgn="t">
                        <a:lnSpc>
                          <a:spcPct val="107000"/>
                        </a:lnSpc>
                        <a:spcBef>
                          <a:spcPts val="0"/>
                        </a:spcBef>
                        <a:spcAft>
                          <a:spcPts val="0"/>
                        </a:spcAft>
                      </a:pPr>
                      <a:r>
                        <a:rPr lang="en-US" sz="1400" b="0" i="0" u="none" strike="noStrike">
                          <a:effectLst/>
                          <a:latin typeface="Calibri" panose="020F0502020204030204" pitchFamily="34" charset="0"/>
                          <a:ea typeface="Calibri" panose="020F0502020204030204" pitchFamily="34" charset="0"/>
                          <a:cs typeface="Times New Roman" panose="02020603050405020304" pitchFamily="18" charset="0"/>
                        </a:rPr>
                        <a:t> </a:t>
                      </a:r>
                      <a:endParaRPr lang="en-US" sz="2300" b="0" i="0" u="none" strike="noStrike">
                        <a:effectLst/>
                        <a:latin typeface="Arial" panose="020B0604020202020204" pitchFamily="34" charset="0"/>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t" latinLnBrk="0" hangingPunct="1">
                        <a:lnSpc>
                          <a:spcPct val="107000"/>
                        </a:lnSpc>
                        <a:spcBef>
                          <a:spcPts val="0"/>
                        </a:spcBef>
                        <a:spcAft>
                          <a:spcPts val="0"/>
                        </a:spcAft>
                        <a:buClrTx/>
                        <a:buSzTx/>
                        <a:buFontTx/>
                        <a:buNone/>
                        <a:tabLst/>
                        <a:defRPr/>
                      </a:pPr>
                      <a:r>
                        <a:rPr lang="en-US" sz="1400" b="0" i="0" u="sng" strike="noStrike" dirty="0">
                          <a:effectLst/>
                          <a:latin typeface="Calibri" panose="020F0502020204030204" pitchFamily="34" charset="0"/>
                          <a:ea typeface="Calibri" panose="020F0502020204030204" pitchFamily="34" charset="0"/>
                          <a:cs typeface="Times New Roman" panose="02020603050405020304" pitchFamily="18" charset="0"/>
                        </a:rPr>
                        <a:t>Participates</a:t>
                      </a:r>
                    </a:p>
                    <a:p>
                      <a:pPr marL="0" marR="0" algn="l" fontAlgn="t">
                        <a:lnSpc>
                          <a:spcPct val="107000"/>
                        </a:lnSpc>
                        <a:spcBef>
                          <a:spcPts val="0"/>
                        </a:spcBef>
                        <a:spcAft>
                          <a:spcPts val="0"/>
                        </a:spcAft>
                      </a:pPr>
                      <a:endParaRPr lang="en-US" sz="1400" b="0" i="0" u="none" strike="noStrike" dirty="0">
                        <a:effectLst/>
                        <a:latin typeface="+mn-lt"/>
                      </a:endParaRPr>
                    </a:p>
                    <a:p>
                      <a:pPr marL="0" marR="0" algn="l" fontAlgn="t">
                        <a:lnSpc>
                          <a:spcPct val="107000"/>
                        </a:lnSpc>
                        <a:spcBef>
                          <a:spcPts val="0"/>
                        </a:spcBef>
                        <a:spcAft>
                          <a:spcPts val="0"/>
                        </a:spcAft>
                      </a:pPr>
                      <a:r>
                        <a:rPr lang="en-US" sz="1400" b="0" i="0" u="none" strike="noStrike" dirty="0">
                          <a:effectLst/>
                          <a:latin typeface="+mn-lt"/>
                        </a:rPr>
                        <a:t>Regional Project for Venous or Arterial RAC-new</a:t>
                      </a:r>
                    </a:p>
                    <a:p>
                      <a:pPr marL="0" marR="0" algn="l" fontAlgn="t">
                        <a:lnSpc>
                          <a:spcPct val="107000"/>
                        </a:lnSpc>
                        <a:spcBef>
                          <a:spcPts val="0"/>
                        </a:spcBef>
                        <a:spcAft>
                          <a:spcPts val="0"/>
                        </a:spcAft>
                      </a:pPr>
                      <a:r>
                        <a:rPr lang="en-US" sz="1400" b="0" i="0" u="none" strike="noStrike" dirty="0">
                          <a:effectLst/>
                          <a:latin typeface="+mn-lt"/>
                        </a:rPr>
                        <a:t>Join existing RAC project-analysis</a:t>
                      </a:r>
                    </a:p>
                    <a:p>
                      <a:pPr marL="0" marR="0" algn="l" fontAlgn="t">
                        <a:lnSpc>
                          <a:spcPct val="107000"/>
                        </a:lnSpc>
                        <a:spcBef>
                          <a:spcPts val="0"/>
                        </a:spcBef>
                        <a:spcAft>
                          <a:spcPts val="0"/>
                        </a:spcAft>
                      </a:pPr>
                      <a:endParaRPr lang="en-US" sz="1400" b="0" i="0" u="none" strike="noStrike" dirty="0">
                        <a:effectLst/>
                        <a:latin typeface="+mn-lt"/>
                      </a:endParaRP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fontAlgn="t">
                        <a:lnSpc>
                          <a:spcPct val="107000"/>
                        </a:lnSpc>
                        <a:spcBef>
                          <a:spcPts val="0"/>
                        </a:spcBef>
                        <a:spcAft>
                          <a:spcPts val="0"/>
                        </a:spcAft>
                      </a:pPr>
                      <a:r>
                        <a:rPr lang="en-US" sz="1400" b="0" i="0" u="sng" strike="noStrike" dirty="0">
                          <a:effectLst/>
                          <a:latin typeface="+mn-lt"/>
                        </a:rPr>
                        <a:t>Leads</a:t>
                      </a:r>
                    </a:p>
                    <a:p>
                      <a:pPr marL="0" marR="0" algn="l" fontAlgn="t">
                        <a:lnSpc>
                          <a:spcPct val="107000"/>
                        </a:lnSpc>
                        <a:spcBef>
                          <a:spcPts val="0"/>
                        </a:spcBef>
                        <a:spcAft>
                          <a:spcPts val="0"/>
                        </a:spcAft>
                      </a:pPr>
                      <a:endParaRPr lang="en-US" sz="1400" b="0" i="0" u="sng" strike="noStrike" dirty="0">
                        <a:effectLst/>
                        <a:latin typeface="+mn-lt"/>
                      </a:endParaRPr>
                    </a:p>
                    <a:p>
                      <a:pPr marL="0" marR="0" algn="l" fontAlgn="t">
                        <a:lnSpc>
                          <a:spcPct val="107000"/>
                        </a:lnSpc>
                        <a:spcBef>
                          <a:spcPts val="0"/>
                        </a:spcBef>
                        <a:spcAft>
                          <a:spcPts val="0"/>
                        </a:spcAft>
                      </a:pPr>
                      <a:r>
                        <a:rPr lang="en-US" sz="1400" b="0" i="0" u="none" strike="noStrike" dirty="0">
                          <a:effectLst/>
                          <a:latin typeface="+mn-lt"/>
                        </a:rPr>
                        <a:t>Abstract submission for VQI@VAM</a:t>
                      </a:r>
                    </a:p>
                    <a:p>
                      <a:pPr marL="0" marR="0" algn="l" fontAlgn="t">
                        <a:lnSpc>
                          <a:spcPct val="107000"/>
                        </a:lnSpc>
                        <a:spcBef>
                          <a:spcPts val="0"/>
                        </a:spcBef>
                        <a:spcAft>
                          <a:spcPts val="0"/>
                        </a:spcAft>
                      </a:pPr>
                      <a:r>
                        <a:rPr lang="en-US" sz="1400" b="0" i="0" u="none" strike="noStrike" dirty="0">
                          <a:effectLst/>
                          <a:latin typeface="+mn-lt"/>
                        </a:rPr>
                        <a:t>Podium presentation of RAC research</a:t>
                      </a:r>
                    </a:p>
                    <a:p>
                      <a:pPr marL="0" marR="0" algn="l" fontAlgn="t">
                        <a:lnSpc>
                          <a:spcPct val="107000"/>
                        </a:lnSpc>
                        <a:spcBef>
                          <a:spcPts val="0"/>
                        </a:spcBef>
                        <a:spcAft>
                          <a:spcPts val="0"/>
                        </a:spcAft>
                      </a:pPr>
                      <a:r>
                        <a:rPr lang="en-US" sz="1400" b="0" i="0" u="none" strike="noStrike" dirty="0">
                          <a:effectLst/>
                          <a:latin typeface="+mn-lt"/>
                        </a:rPr>
                        <a:t>RAC research publication (major role)</a:t>
                      </a:r>
                    </a:p>
                  </a:txBody>
                  <a:tcPr marL="88476" marR="88476" marT="1228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9222990"/>
                  </a:ext>
                </a:extLst>
              </a:tr>
              <a:tr h="337570">
                <a:tc gridSpan="7">
                  <a:txBody>
                    <a:bodyPr/>
                    <a:lstStyle/>
                    <a:p>
                      <a:pPr marL="0" marR="0" algn="ctr" fontAlgn="t">
                        <a:lnSpc>
                          <a:spcPct val="107000"/>
                        </a:lnSpc>
                        <a:spcBef>
                          <a:spcPts val="0"/>
                        </a:spcBef>
                        <a:spcAft>
                          <a:spcPts val="0"/>
                        </a:spcAft>
                      </a:pPr>
                      <a:r>
                        <a:rPr lang="en-US" sz="1400" b="0" i="0" u="none" strike="noStrike"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117967" marR="117967" marT="58984" marB="589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34280020"/>
                  </a:ext>
                </a:extLst>
              </a:tr>
              <a:tr h="525085">
                <a:tc gridSpan="7">
                  <a:txBody>
                    <a:bodyPr/>
                    <a:lstStyle/>
                    <a:p>
                      <a:pPr marL="0" marR="0" algn="l" fontAlgn="t">
                        <a:lnSpc>
                          <a:spcPct val="107000"/>
                        </a:lnSpc>
                        <a:spcBef>
                          <a:spcPts val="0"/>
                        </a:spcBef>
                        <a:spcAft>
                          <a:spcPts val="0"/>
                        </a:spcAft>
                      </a:pPr>
                      <a:r>
                        <a:rPr lang="en-US" sz="1400" b="1" i="0" u="none" strike="noStrike" dirty="0">
                          <a:effectLst/>
                          <a:latin typeface="+mn-lt"/>
                          <a:ea typeface="Calibri" panose="020F0502020204030204" pitchFamily="34" charset="0"/>
                          <a:cs typeface="Times New Roman" panose="02020603050405020304" pitchFamily="18" charset="0"/>
                        </a:rPr>
                        <a:t>Comments:</a:t>
                      </a:r>
                      <a:endParaRPr lang="en-US" sz="1400" b="0" i="0" u="none" strike="noStrike" dirty="0">
                        <a:effectLst/>
                        <a:latin typeface="+mn-lt"/>
                      </a:endParaRPr>
                    </a:p>
                    <a:p>
                      <a:r>
                        <a:rPr lang="en-US" sz="1400" b="1" i="0" u="none" strike="noStrike" dirty="0">
                          <a:effectLst/>
                          <a:latin typeface="+mn-lt"/>
                          <a:ea typeface="Calibri" panose="020F0502020204030204" pitchFamily="34" charset="0"/>
                          <a:cs typeface="Times New Roman" panose="02020603050405020304" pitchFamily="18" charset="0"/>
                        </a:rPr>
                        <a:t> </a:t>
                      </a:r>
                      <a:r>
                        <a:rPr lang="en-US" sz="1400" b="0" i="0" u="none" strike="noStrike" dirty="0">
                          <a:effectLst/>
                          <a:latin typeface="+mn-lt"/>
                          <a:ea typeface="Calibri" panose="020F0502020204030204" pitchFamily="34" charset="0"/>
                          <a:cs typeface="Times New Roman" panose="02020603050405020304" pitchFamily="18" charset="0"/>
                        </a:rPr>
                        <a:t> </a:t>
                      </a:r>
                      <a:endParaRPr lang="en-US" sz="1400" b="0" i="0" u="none" strike="noStrike" dirty="0">
                        <a:effectLst/>
                        <a:latin typeface="+mn-lt"/>
                      </a:endParaRPr>
                    </a:p>
                  </a:txBody>
                  <a:tcPr marL="117967" marR="117967" marT="58984" marB="589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62707941"/>
                  </a:ext>
                </a:extLst>
              </a:tr>
              <a:tr h="301310">
                <a:tc gridSpan="2">
                  <a:txBody>
                    <a:bodyPr/>
                    <a:lstStyle/>
                    <a:p>
                      <a:pPr marL="0" marR="0" algn="l" fontAlgn="t">
                        <a:lnSpc>
                          <a:spcPct val="107000"/>
                        </a:lnSpc>
                        <a:spcBef>
                          <a:spcPts val="0"/>
                        </a:spcBef>
                        <a:spcAft>
                          <a:spcPts val="0"/>
                        </a:spcAft>
                      </a:pPr>
                      <a:r>
                        <a:rPr lang="en-US" sz="1400" b="1" i="0" u="none" strike="noStrike" dirty="0">
                          <a:effectLst/>
                          <a:latin typeface="+mn-lt"/>
                          <a:ea typeface="Calibri" panose="020F0502020204030204" pitchFamily="34" charset="0"/>
                          <a:cs typeface="Times New Roman" panose="02020603050405020304" pitchFamily="18" charset="0"/>
                        </a:rPr>
                        <a:t> </a:t>
                      </a:r>
                      <a:endParaRPr lang="en-US" sz="1400" b="0" i="0" u="none" strike="noStrike" dirty="0">
                        <a:effectLst/>
                        <a:latin typeface="+mn-lt"/>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l" fontAlgn="t">
                        <a:lnSpc>
                          <a:spcPct val="107000"/>
                        </a:lnSpc>
                        <a:spcBef>
                          <a:spcPts val="0"/>
                        </a:spcBef>
                        <a:spcAft>
                          <a:spcPts val="0"/>
                        </a:spcAft>
                      </a:pPr>
                      <a:endParaRPr lang="en-US" sz="2300" b="0" i="0" u="none" strike="noStrike" dirty="0">
                        <a:effectLst/>
                        <a:latin typeface="Arial" panose="020B0604020202020204" pitchFamily="34" charset="0"/>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marL="0" marR="0" algn="l" fontAlgn="t">
                        <a:lnSpc>
                          <a:spcPct val="107000"/>
                        </a:lnSpc>
                        <a:spcBef>
                          <a:spcPts val="0"/>
                        </a:spcBef>
                        <a:spcAft>
                          <a:spcPts val="0"/>
                        </a:spcAft>
                      </a:pPr>
                      <a:r>
                        <a:rPr lang="en-US" sz="1400" b="0" i="0" u="none" strike="noStrike" dirty="0">
                          <a:effectLst/>
                          <a:latin typeface="+mn-lt"/>
                          <a:ea typeface="Calibri" panose="020F0502020204030204" pitchFamily="34" charset="0"/>
                          <a:cs typeface="Times New Roman" panose="02020603050405020304" pitchFamily="18" charset="0"/>
                        </a:rPr>
                        <a:t> </a:t>
                      </a:r>
                      <a:endParaRPr lang="en-US" sz="1400" b="0" i="0" u="none" strike="noStrike" dirty="0">
                        <a:effectLst/>
                        <a:latin typeface="+mn-lt"/>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l" fontAlgn="t">
                        <a:lnSpc>
                          <a:spcPct val="107000"/>
                        </a:lnSpc>
                        <a:spcBef>
                          <a:spcPts val="0"/>
                        </a:spcBef>
                        <a:spcAft>
                          <a:spcPts val="0"/>
                        </a:spcAft>
                      </a:pPr>
                      <a:endParaRPr lang="en-US" sz="2300" b="0" i="0" u="none" strike="noStrike">
                        <a:effectLst/>
                        <a:latin typeface="Arial" panose="020B0604020202020204" pitchFamily="34" charset="0"/>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l" fontAlgn="t">
                        <a:lnSpc>
                          <a:spcPct val="107000"/>
                        </a:lnSpc>
                        <a:spcBef>
                          <a:spcPts val="0"/>
                        </a:spcBef>
                        <a:spcAft>
                          <a:spcPts val="0"/>
                        </a:spcAft>
                      </a:pPr>
                      <a:r>
                        <a:rPr lang="en-US" sz="1400" b="0" i="0" u="none" strike="noStrike">
                          <a:effectLst/>
                          <a:latin typeface="+mn-lt"/>
                          <a:ea typeface="Calibri" panose="020F0502020204030204" pitchFamily="34" charset="0"/>
                          <a:cs typeface="Times New Roman" panose="02020603050405020304" pitchFamily="18" charset="0"/>
                        </a:rPr>
                        <a:t> </a:t>
                      </a:r>
                      <a:endParaRPr lang="en-US" sz="1400" b="0" i="0" u="none" strike="noStrike">
                        <a:effectLst/>
                        <a:latin typeface="+mn-lt"/>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l" fontAlgn="t">
                        <a:lnSpc>
                          <a:spcPct val="107000"/>
                        </a:lnSpc>
                        <a:spcBef>
                          <a:spcPts val="0"/>
                        </a:spcBef>
                        <a:spcAft>
                          <a:spcPts val="0"/>
                        </a:spcAft>
                      </a:pPr>
                      <a:r>
                        <a:rPr lang="en-US" sz="1400" b="0" i="0" u="none" strike="noStrike" dirty="0">
                          <a:effectLst/>
                          <a:latin typeface="+mn-lt"/>
                          <a:ea typeface="Calibri" panose="020F0502020204030204" pitchFamily="34" charset="0"/>
                          <a:cs typeface="Times New Roman" panose="02020603050405020304" pitchFamily="18" charset="0"/>
                        </a:rPr>
                        <a:t> </a:t>
                      </a:r>
                      <a:endParaRPr lang="en-US" sz="1400" b="0" i="0" u="none" strike="noStrike" dirty="0">
                        <a:effectLst/>
                        <a:latin typeface="+mn-lt"/>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l" fontAlgn="t">
                        <a:lnSpc>
                          <a:spcPct val="107000"/>
                        </a:lnSpc>
                        <a:spcBef>
                          <a:spcPts val="0"/>
                        </a:spcBef>
                        <a:spcAft>
                          <a:spcPts val="0"/>
                        </a:spcAft>
                      </a:pPr>
                      <a:r>
                        <a:rPr lang="en-US" sz="1400" b="0" i="0" u="none" strike="noStrike" dirty="0">
                          <a:effectLst/>
                          <a:latin typeface="+mn-lt"/>
                          <a:ea typeface="Calibri" panose="020F0502020204030204" pitchFamily="34" charset="0"/>
                          <a:cs typeface="Times New Roman" panose="02020603050405020304" pitchFamily="18" charset="0"/>
                        </a:rPr>
                        <a:t> </a:t>
                      </a:r>
                      <a:endParaRPr lang="en-US" sz="1400" b="0" i="0" u="none" strike="noStrike" dirty="0">
                        <a:effectLst/>
                        <a:latin typeface="+mn-lt"/>
                      </a:endParaRPr>
                    </a:p>
                  </a:txBody>
                  <a:tcPr marL="88476" marR="88476" marT="12288"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48348790"/>
                  </a:ext>
                </a:extLst>
              </a:tr>
            </a:tbl>
          </a:graphicData>
        </a:graphic>
      </p:graphicFrame>
      <p:sp>
        <p:nvSpPr>
          <p:cNvPr id="3" name="TextBox 2">
            <a:extLst>
              <a:ext uri="{FF2B5EF4-FFF2-40B4-BE49-F238E27FC236}">
                <a16:creationId xmlns:a16="http://schemas.microsoft.com/office/drawing/2014/main" id="{0BB81237-E7B2-40BC-8E33-980C51D4497B}"/>
              </a:ext>
            </a:extLst>
          </p:cNvPr>
          <p:cNvSpPr txBox="1"/>
          <p:nvPr/>
        </p:nvSpPr>
        <p:spPr>
          <a:xfrm>
            <a:off x="3752194" y="446690"/>
            <a:ext cx="4235262" cy="523220"/>
          </a:xfrm>
          <a:prstGeom prst="rect">
            <a:avLst/>
          </a:prstGeom>
          <a:noFill/>
        </p:spPr>
        <p:txBody>
          <a:bodyPr wrap="none" rtlCol="0">
            <a:spAutoFit/>
          </a:bodyPr>
          <a:lstStyle/>
          <a:p>
            <a:pPr algn="ctr"/>
            <a:r>
              <a:rPr lang="en-US" sz="2800" b="1" u="sng" dirty="0"/>
              <a:t>Trainee Milestone Timeline</a:t>
            </a:r>
          </a:p>
        </p:txBody>
      </p:sp>
    </p:spTree>
    <p:extLst>
      <p:ext uri="{BB962C8B-B14F-4D97-AF65-F5344CB8AC3E}">
        <p14:creationId xmlns:p14="http://schemas.microsoft.com/office/powerpoint/2010/main" val="76009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34F3A-000D-486E-B897-7704135E454E}"/>
              </a:ext>
            </a:extLst>
          </p:cNvPr>
          <p:cNvSpPr>
            <a:spLocks noGrp="1"/>
          </p:cNvSpPr>
          <p:nvPr>
            <p:ph type="ctrTitle"/>
          </p:nvPr>
        </p:nvSpPr>
        <p:spPr>
          <a:xfrm>
            <a:off x="689019" y="0"/>
            <a:ext cx="9144000" cy="906100"/>
          </a:xfrm>
        </p:spPr>
        <p:txBody>
          <a:bodyPr>
            <a:normAutofit/>
          </a:bodyPr>
          <a:lstStyle/>
          <a:p>
            <a:pPr algn="l"/>
            <a:r>
              <a:rPr lang="en-US" sz="3200" b="1" dirty="0">
                <a:solidFill>
                  <a:srgbClr val="C00000"/>
                </a:solidFill>
                <a:latin typeface="+mn-lt"/>
              </a:rPr>
              <a:t>Scholarship Eligibility for Tier 2 progression</a:t>
            </a:r>
          </a:p>
        </p:txBody>
      </p:sp>
      <p:sp>
        <p:nvSpPr>
          <p:cNvPr id="3" name="Subtitle 2">
            <a:extLst>
              <a:ext uri="{FF2B5EF4-FFF2-40B4-BE49-F238E27FC236}">
                <a16:creationId xmlns:a16="http://schemas.microsoft.com/office/drawing/2014/main" id="{5C750A47-5EBC-4FAF-8474-F1A946B3FB4F}"/>
              </a:ext>
            </a:extLst>
          </p:cNvPr>
          <p:cNvSpPr>
            <a:spLocks noGrp="1"/>
          </p:cNvSpPr>
          <p:nvPr>
            <p:ph type="subTitle" idx="1"/>
          </p:nvPr>
        </p:nvSpPr>
        <p:spPr>
          <a:xfrm>
            <a:off x="856034" y="1536970"/>
            <a:ext cx="10158721" cy="5034639"/>
          </a:xfrm>
        </p:spPr>
        <p:txBody>
          <a:bodyPr>
            <a:normAutofit/>
          </a:bodyPr>
          <a:lstStyle/>
          <a:p>
            <a:pPr algn="l"/>
            <a:r>
              <a:rPr lang="en-US" sz="2800" dirty="0"/>
              <a:t>GC oversight and approval subcommittee</a:t>
            </a:r>
          </a:p>
          <a:p>
            <a:pPr algn="l"/>
            <a:endParaRPr lang="en-US" sz="800" dirty="0"/>
          </a:p>
          <a:p>
            <a:pPr marL="800100" lvl="1" indent="-342900" algn="l">
              <a:buFont typeface="Arial" panose="020B0604020202020204" pitchFamily="34" charset="0"/>
              <a:buChar char="•"/>
            </a:pPr>
            <a:r>
              <a:rPr lang="en-US" sz="2600" dirty="0"/>
              <a:t>Review process of FIT ‘work products’</a:t>
            </a:r>
          </a:p>
          <a:p>
            <a:pPr marL="800100" lvl="1" indent="-342900" algn="l">
              <a:buFont typeface="Arial" panose="020B0604020202020204" pitchFamily="34" charset="0"/>
              <a:buChar char="•"/>
            </a:pPr>
            <a:endParaRPr lang="en-US" sz="900" dirty="0"/>
          </a:p>
          <a:p>
            <a:pPr marL="800100" lvl="1" indent="-342900" algn="l">
              <a:buFont typeface="Arial" panose="020B0604020202020204" pitchFamily="34" charset="0"/>
              <a:buChar char="•"/>
            </a:pPr>
            <a:endParaRPr lang="en-US" sz="800" dirty="0"/>
          </a:p>
          <a:p>
            <a:pPr marL="800100" lvl="1" indent="-342900" algn="l">
              <a:buFont typeface="Arial" panose="020B0604020202020204" pitchFamily="34" charset="0"/>
              <a:buChar char="•"/>
            </a:pPr>
            <a:r>
              <a:rPr lang="en-US" sz="2600" dirty="0"/>
              <a:t>Eligible work products include:</a:t>
            </a:r>
          </a:p>
          <a:p>
            <a:pPr marL="1428750" lvl="2" indent="-514350" algn="l">
              <a:buFont typeface="+mj-lt"/>
              <a:buAutoNum type="alphaLcPeriod"/>
            </a:pPr>
            <a:r>
              <a:rPr lang="en-US" sz="2400" dirty="0"/>
              <a:t>Poster abstract and presentation at VQI@VAM with FIT direction</a:t>
            </a:r>
          </a:p>
          <a:p>
            <a:pPr marL="1428750" lvl="2" indent="-514350" algn="l">
              <a:buFont typeface="+mj-lt"/>
              <a:buAutoNum type="alphaLcPeriod"/>
            </a:pPr>
            <a:r>
              <a:rPr lang="en-US" sz="2400" dirty="0"/>
              <a:t>QI project presentation at national meeting with FIT involvement</a:t>
            </a:r>
          </a:p>
          <a:p>
            <a:pPr marL="1428750" lvl="2" indent="-514350" algn="l">
              <a:buFont typeface="+mj-lt"/>
              <a:buAutoNum type="alphaLcPeriod"/>
            </a:pPr>
            <a:r>
              <a:rPr lang="en-US" sz="2400" dirty="0"/>
              <a:t>Manuscript publication using VQI data with FIT involvement</a:t>
            </a:r>
          </a:p>
          <a:p>
            <a:pPr marL="1428750" lvl="2" indent="-514350" algn="l">
              <a:buFont typeface="+mj-lt"/>
              <a:buAutoNum type="alphaLcPeriod"/>
            </a:pPr>
            <a:r>
              <a:rPr lang="en-US" sz="2400" dirty="0"/>
              <a:t>RAC research submission </a:t>
            </a:r>
          </a:p>
          <a:p>
            <a:pPr marL="1428750" lvl="2" indent="-514350" algn="l">
              <a:buFont typeface="+mj-lt"/>
              <a:buAutoNum type="alphaLcPeriod"/>
            </a:pPr>
            <a:r>
              <a:rPr lang="en-US" sz="2400" dirty="0"/>
              <a:t>FIT </a:t>
            </a:r>
            <a:r>
              <a:rPr lang="en-US" sz="2400" u="sng" dirty="0"/>
              <a:t>directed</a:t>
            </a:r>
            <a:r>
              <a:rPr lang="en-US" sz="2400" dirty="0"/>
              <a:t> Quality Charter </a:t>
            </a:r>
          </a:p>
          <a:p>
            <a:pPr marL="342900" indent="-342900" algn="l">
              <a:buFont typeface="Arial" panose="020B0604020202020204" pitchFamily="34" charset="0"/>
              <a:buChar char="•"/>
            </a:pPr>
            <a:endParaRPr lang="en-US" dirty="0"/>
          </a:p>
          <a:p>
            <a:pPr algn="l"/>
            <a:endParaRPr lang="en-US" dirty="0"/>
          </a:p>
        </p:txBody>
      </p:sp>
    </p:spTree>
    <p:extLst>
      <p:ext uri="{BB962C8B-B14F-4D97-AF65-F5344CB8AC3E}">
        <p14:creationId xmlns:p14="http://schemas.microsoft.com/office/powerpoint/2010/main" val="2759454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2EFBE5-2DB7-4D34-981D-B376B7900C36}"/>
              </a:ext>
            </a:extLst>
          </p:cNvPr>
          <p:cNvSpPr txBox="1"/>
          <p:nvPr/>
        </p:nvSpPr>
        <p:spPr>
          <a:xfrm>
            <a:off x="476738" y="836488"/>
            <a:ext cx="11238523" cy="4967963"/>
          </a:xfrm>
          <a:prstGeom prst="rect">
            <a:avLst/>
          </a:prstGeom>
          <a:noFill/>
        </p:spPr>
        <p:txBody>
          <a:bodyPr wrap="square">
            <a:spAutoFit/>
          </a:bodyPr>
          <a:lstStyle/>
          <a:p>
            <a:pPr marL="0" marR="0" algn="ctr">
              <a:lnSpc>
                <a:spcPct val="107000"/>
              </a:lnSpc>
              <a:spcBef>
                <a:spcPts val="0"/>
              </a:spcBef>
              <a:spcAft>
                <a:spcPts val="800"/>
              </a:spcAft>
            </a:pPr>
            <a:r>
              <a:rPr lang="en-US" sz="2800" b="1" u="sng" dirty="0">
                <a:effectLst/>
                <a:latin typeface="Calibri" panose="020F0502020204030204" pitchFamily="34" charset="0"/>
                <a:ea typeface="Calibri" panose="020F0502020204030204" pitchFamily="34" charset="0"/>
                <a:cs typeface="Times New Roman" panose="02020603050405020304" pitchFamily="18" charset="0"/>
              </a:rPr>
              <a:t>Policy on FIT Data </a:t>
            </a:r>
            <a:r>
              <a:rPr lang="en-US" sz="2800" b="1" u="sng" dirty="0">
                <a:latin typeface="Calibri" panose="020F0502020204030204" pitchFamily="34" charset="0"/>
                <a:ea typeface="Calibri" panose="020F0502020204030204" pitchFamily="34" charset="0"/>
                <a:cs typeface="Times New Roman" panose="02020603050405020304" pitchFamily="18" charset="0"/>
              </a:rPr>
              <a:t>U</a:t>
            </a:r>
            <a:r>
              <a:rPr lang="en-US" sz="2800" b="1" u="sng" dirty="0">
                <a:effectLst/>
                <a:latin typeface="Calibri" panose="020F0502020204030204" pitchFamily="34" charset="0"/>
                <a:ea typeface="Calibri" panose="020F0502020204030204" pitchFamily="34" charset="0"/>
                <a:cs typeface="Times New Roman" panose="02020603050405020304" pitchFamily="18" charset="0"/>
              </a:rPr>
              <a:t>se with PSO Guardrails</a:t>
            </a:r>
            <a:endParaRPr lang="en-US" sz="1800" b="1"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To maintain consistency with current PSO restrictions and AHRQ guidelines, we (PSO) have adopted the following policy: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ideal scenario for mentor/mentee matching will be for both individuals to come from the </a:t>
            </a:r>
            <a:r>
              <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same institution</a:t>
            </a:r>
            <a:r>
              <a:rPr lang="en-US" sz="1800" dirty="0">
                <a:effectLst/>
                <a:latin typeface="Calibri" panose="020F0502020204030204" pitchFamily="34" charset="0"/>
                <a:ea typeface="Calibri" panose="020F0502020204030204" pitchFamily="34" charset="0"/>
                <a:cs typeface="Times New Roman" panose="02020603050405020304" pitchFamily="18" charset="0"/>
              </a:rPr>
              <a:t>.   We believe that direct oversight and the need/ability to review identifiable data will be key to initiating successful Quality Improvement projects.  We do, however, envision scenarios where the mentor and mentee may be from different institutions.   In this case, we will have to </a:t>
            </a:r>
            <a:r>
              <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limit access to data</a:t>
            </a:r>
            <a:r>
              <a:rPr lang="en-US" sz="1800" dirty="0">
                <a:effectLst/>
                <a:latin typeface="Calibri" panose="020F0502020204030204" pitchFamily="34" charset="0"/>
                <a:ea typeface="Calibri" panose="020F0502020204030204" pitchFamily="34" charset="0"/>
                <a:cs typeface="Times New Roman" panose="02020603050405020304" pitchFamily="18" charset="0"/>
              </a:rPr>
              <a:t>, based both on Patient Safety and RAC regulations.  AHRQ Patient Safety Regulations will prohibit the viewing of identifiable information from another institution, so work will be limited to research using deidentified Blinded Data Sets.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For the research project, the topic will need to be based on a registry that is </a:t>
            </a:r>
            <a:r>
              <a:rPr lang="en-US"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subscribed to by both </a:t>
            </a:r>
            <a:r>
              <a:rPr lang="en-US" sz="1800" dirty="0">
                <a:effectLst/>
                <a:latin typeface="Calibri" panose="020F0502020204030204" pitchFamily="34" charset="0"/>
                <a:ea typeface="Calibri" panose="020F0502020204030204" pitchFamily="34" charset="0"/>
                <a:cs typeface="Times New Roman" panose="02020603050405020304" pitchFamily="18" charset="0"/>
              </a:rPr>
              <a:t>the Mentor’s Institution, as well as the Mentee’s Institution.   The proposal will need to be submitted to the RAC, which will teach the Trainee how to create and submit a research proposal and receive feedback from the RAC.   Upon acceptance, both the Mentor and Mentee will have to sign the data use agreement, which is part of the standard RAC process.</a:t>
            </a:r>
          </a:p>
        </p:txBody>
      </p:sp>
    </p:spTree>
    <p:extLst>
      <p:ext uri="{BB962C8B-B14F-4D97-AF65-F5344CB8AC3E}">
        <p14:creationId xmlns:p14="http://schemas.microsoft.com/office/powerpoint/2010/main" val="25413871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706FB5E-BB45-454F-8D1B-2414907A94C5}" vid="{2EC4E74B-0490-4F15-B632-BAB1AFF81FA6}"/>
    </a:ext>
  </a:extLst>
</a:theme>
</file>

<file path=docProps/app.xml><?xml version="1.0" encoding="utf-8"?>
<Properties xmlns="http://schemas.openxmlformats.org/officeDocument/2006/extended-properties" xmlns:vt="http://schemas.openxmlformats.org/officeDocument/2006/docPropsVTypes">
  <Template>Dr Lemmon Template for Slides</Template>
  <TotalTime>1710</TotalTime>
  <Words>902</Words>
  <Application>Microsoft Office PowerPoint</Application>
  <PresentationFormat>Widescreen</PresentationFormat>
  <Paragraphs>171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VQI/PSO Fellow in Training A Pilot program</vt:lpstr>
      <vt:lpstr>PowerPoint Presentation</vt:lpstr>
      <vt:lpstr>PowerPoint Presentation</vt:lpstr>
      <vt:lpstr>PowerPoint Presentation</vt:lpstr>
      <vt:lpstr>Scholarship Eligibility for Tier 2 progression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VQI/PSO Fellow in Training A Pilot program</dc:title>
  <dc:creator>Leka Johnson</dc:creator>
  <cp:lastModifiedBy>Betsy Wymer</cp:lastModifiedBy>
  <cp:revision>17</cp:revision>
  <cp:lastPrinted>2021-11-08T20:38:35Z</cp:lastPrinted>
  <dcterms:created xsi:type="dcterms:W3CDTF">2021-11-08T19:42:50Z</dcterms:created>
  <dcterms:modified xsi:type="dcterms:W3CDTF">2023-05-03T14:05:35Z</dcterms:modified>
</cp:coreProperties>
</file>